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296" r:id="rId3"/>
    <p:sldId id="300" r:id="rId4"/>
    <p:sldId id="302" r:id="rId5"/>
    <p:sldId id="304" r:id="rId6"/>
    <p:sldId id="301" r:id="rId7"/>
    <p:sldId id="305" r:id="rId8"/>
    <p:sldId id="298" r:id="rId9"/>
    <p:sldId id="299" r:id="rId10"/>
    <p:sldId id="303" r:id="rId11"/>
    <p:sldId id="307" r:id="rId12"/>
    <p:sldId id="306" r:id="rId13"/>
    <p:sldId id="308" r:id="rId14"/>
    <p:sldId id="310" r:id="rId15"/>
    <p:sldId id="311" r:id="rId16"/>
    <p:sldId id="315" r:id="rId17"/>
    <p:sldId id="312" r:id="rId18"/>
    <p:sldId id="309" r:id="rId19"/>
    <p:sldId id="313" r:id="rId20"/>
    <p:sldId id="318" r:id="rId21"/>
    <p:sldId id="319" r:id="rId22"/>
    <p:sldId id="314" r:id="rId23"/>
    <p:sldId id="316" r:id="rId24"/>
    <p:sldId id="31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66FF"/>
    <a:srgbClr val="3C34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>
      <p:cViewPr>
        <p:scale>
          <a:sx n="125" d="100"/>
          <a:sy n="125" d="100"/>
        </p:scale>
        <p:origin x="42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BFC5C-806D-4B9D-97BA-EEC9333643E9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5925-94C8-482B-A487-1A4A1A0179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9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3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4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7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7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3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7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7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44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0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6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91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1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8B5E-DF61-46EF-B7E7-CC791011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051EA-8631-4254-9731-277DD7C3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858F6-165A-40CF-90A2-466B8B8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D1A93-3BD5-4072-90DC-432F874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A4E6-A6A0-420D-9CC9-15BA584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7E0B2-D407-4065-BA43-937177E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5B6BC-B2D2-4209-9950-FB6661F5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1711A-5ED0-497C-A5D1-1362E7F0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794B0-3515-4011-B025-203C0D6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2271-1A07-4835-856F-FCCDC50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D589C-9361-4946-AE76-A52A2451E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C61E8-98B2-463D-80A1-8731D43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CE05D-AC2B-4CD3-9D1A-4C522E8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EF5BB-4777-4A93-A013-A40D4BF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5E1DD-BC03-483A-9DBF-3A200EA3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FB4BD-BF55-449B-BBB6-F69FEFE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ABB8-B27B-4E40-9DC7-F65C87D5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F915C-AD0D-4900-BC46-553C3B30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9A60C-AF2F-4D51-B6A0-4D586E79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605AA-BA8C-4080-8233-9AEEA4E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91A6A-49E7-4E9B-AC4C-B22DB1D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45473-854F-46CA-8F26-82848054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3CAF-517E-4AC2-8A0E-D771CD5A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A9060F-2375-4389-8653-669282E3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4886E-E4F4-4947-8B24-6A9D339E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5FF3-69B2-4A43-8D0B-3805CC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4540-21D8-44AB-838A-3BA0D685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14D52-A298-4F47-B658-862039D1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C66CA1-B5AE-4549-88BC-5204EF43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11D2C-BD66-4559-B974-8B2E13EB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54A46-3578-494D-BD03-7016B61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11A9-051B-4189-A4A1-892114C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87592-9156-4935-A844-0B84C91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6741C-EDCC-44C3-A3AD-A88133C3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A82581-54AE-4CA3-A035-7C5E07EE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8F425-86D2-4512-A400-8509DF8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C4BBDA-9EB5-4683-956B-5356DBEE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94FDA-D904-40A5-8175-9FEB716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4F3E0E-E148-486F-B260-7791EE0C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5EAA3-C302-433D-9B41-DBBA93C3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618A2F-5220-4286-B2B6-1BC0926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8E16CA-A24F-4394-B474-74F14485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2D3CE-186A-4206-801A-474EBB5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1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D0C84B-B403-46EB-B21B-994D7A9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126CBC-CC3E-49A3-A600-3D2EB743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5B7D4-83BB-48D6-AE2C-3C75AF4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1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EA80-4AA1-41D9-9079-D5F6607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952E-71B9-4544-B096-CFA2B94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E71E-C66A-4702-B3C4-47104F82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3ECCB-39FF-4A18-A596-7BA46C3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045DB-E91B-4058-9733-0C18309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AB63F-5719-477C-B4E2-C4E1FF55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5C98-60AD-4615-AAF0-88C8B51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C4E764-EB50-4625-A8A8-2748F048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D521B-B2EF-40BB-B176-C7406C78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58F59-7227-4624-863E-83B4F8C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28180-0026-40AA-A8E7-6BCC829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F35D1-F58C-4BEE-AF47-97E1359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A2474-264A-46AF-A91F-431857E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5DB6E-1DFE-4FE2-A02C-CBA783DE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07B3-B35C-4B82-9A17-1CA3848F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387C1-5E51-470B-89A7-AC32024CC996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D69F8-A8DB-4118-BB79-7F934FBA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1C8F-B999-4300-8EB3-FA84E76F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3"/>
            <a:ext cx="3552987" cy="3710454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 </a:t>
              </a:r>
              <a:r>
                <a:rPr lang="en-US" altLang="zh-CN" dirty="0"/>
                <a:t>3 </a:t>
              </a:r>
              <a:r>
                <a:rPr lang="zh-CN" altLang="en-US" dirty="0"/>
                <a:t>个不同供电电源 </a:t>
              </a:r>
              <a:r>
                <a:rPr lang="en-US" altLang="zh-CN" dirty="0"/>
                <a:t>A1</a:t>
              </a:r>
              <a:r>
                <a:rPr lang="zh-CN" altLang="en-US" dirty="0"/>
                <a:t>、</a:t>
              </a:r>
              <a:r>
                <a:rPr lang="en-US" altLang="zh-CN" dirty="0"/>
                <a:t>A2</a:t>
              </a:r>
              <a:r>
                <a:rPr lang="zh-CN" altLang="en-US" dirty="0"/>
                <a:t>、</a:t>
              </a:r>
              <a:r>
                <a:rPr lang="en-US" altLang="zh-CN" dirty="0"/>
                <a:t>A3</a:t>
              </a:r>
              <a:r>
                <a:rPr lang="zh-CN" altLang="en-US" dirty="0"/>
                <a:t>，测量电极沿巷道后方滚动排列，可得到多组电位差，从而计算切点处的视电阻率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超前探测基本原理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73D1C-FDC7-4436-99E5-7DBA387D2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3" y="1764893"/>
            <a:ext cx="7685637" cy="4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2B4CB5-C148-4233-8875-5FBDBAC9F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1032878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垂直叠加分析结果比较（后方）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173152-BDD6-4411-9CAF-BBB4CAAE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09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D47BF7-FFA5-44BC-AB3F-70C6F958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899274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选取不同组数据点后的电阻值比较（前方）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B3B4B3-25B5-470E-BDDD-FEF1E2C7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340995"/>
            <a:ext cx="5669069" cy="16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56952-93DF-45FD-95EF-B0AE159FA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0" y="1026467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选取不同组数据点后的电阻值比较（后方）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37F5B0-B200-4609-B238-CD503E1B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07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4750218" y="2791932"/>
            <a:ext cx="2274304" cy="2088000"/>
            <a:chOff x="4750218" y="2791932"/>
            <a:chExt cx="2274304" cy="208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4936578" y="2791932"/>
              <a:ext cx="2087944" cy="2088000"/>
              <a:chOff x="4936578" y="2791932"/>
              <a:chExt cx="2087944" cy="20880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1C7D278-F067-4B56-8D39-DF2C0750C8B7}"/>
                  </a:ext>
                </a:extLst>
              </p:cNvPr>
              <p:cNvSpPr/>
              <p:nvPr/>
            </p:nvSpPr>
            <p:spPr>
              <a:xfrm>
                <a:off x="4936578" y="2791932"/>
                <a:ext cx="2087944" cy="20880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DA9F25-D5E4-4929-AF62-0247DFB2E22C}"/>
                  </a:ext>
                </a:extLst>
              </p:cNvPr>
              <p:cNvSpPr/>
              <p:nvPr/>
            </p:nvSpPr>
            <p:spPr>
              <a:xfrm>
                <a:off x="5123379" y="3030009"/>
                <a:ext cx="1630369" cy="1630800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E141D03-394E-4298-A2B1-754B2317D1C7}"/>
                  </a:ext>
                </a:extLst>
              </p:cNvPr>
              <p:cNvSpPr/>
              <p:nvPr/>
            </p:nvSpPr>
            <p:spPr>
              <a:xfrm>
                <a:off x="5303430" y="3240614"/>
                <a:ext cx="1242098" cy="12420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22735" y="3867772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A2DFA6-E17C-4707-BCDD-BF0F4D64F7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1790" y="3743934"/>
              <a:ext cx="185773" cy="0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D1891F1-515A-4E41-9991-AAD5573EE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666" y="3741102"/>
              <a:ext cx="214364" cy="1853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54C16A-F828-4C61-8B97-470883524C36}"/>
                </a:ext>
              </a:extLst>
            </p:cNvPr>
            <p:cNvSpPr txBox="1"/>
            <p:nvPr/>
          </p:nvSpPr>
          <p:spPr>
            <a:xfrm>
              <a:off x="4992394" y="3698743"/>
              <a:ext cx="48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rgbClr val="FF0000"/>
                  </a:solidFill>
                  <a:latin typeface="+mn-ea"/>
                </a:rPr>
                <a:t>观测点</a:t>
              </a:r>
              <a:r>
                <a:rPr lang="en-US" altLang="zh-CN" sz="400" dirty="0">
                  <a:solidFill>
                    <a:srgbClr val="FF0000"/>
                  </a:solidFill>
                  <a:latin typeface="+mn-ea"/>
                </a:rPr>
                <a:t>O</a:t>
              </a:r>
              <a:endParaRPr lang="zh-CN" altLang="en-US" sz="4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1BC204-74A4-4A08-A08A-73C542A70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9" y="3817405"/>
              <a:ext cx="0" cy="38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2131" y="3663689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72F1FA4-578B-4FC6-BF6B-C91882E3F48B}"/>
                </a:ext>
              </a:extLst>
            </p:cNvPr>
            <p:cNvSpPr txBox="1"/>
            <p:nvPr/>
          </p:nvSpPr>
          <p:spPr>
            <a:xfrm>
              <a:off x="4867458" y="3615545"/>
              <a:ext cx="7712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测量电极移动方向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5586638" y="3383653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6404" y="3323723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E613CE-B05D-4363-8CFC-29EB2829B932}"/>
              </a:ext>
            </a:extLst>
          </p:cNvPr>
          <p:cNvSpPr/>
          <p:nvPr/>
        </p:nvSpPr>
        <p:spPr>
          <a:xfrm>
            <a:off x="1358758" y="1473787"/>
            <a:ext cx="2160000" cy="2160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D6C2FC-2EFE-4D7B-B140-57F64442B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49027"/>
              </p:ext>
            </p:extLst>
          </p:nvPr>
        </p:nvGraphicFramePr>
        <p:xfrm>
          <a:off x="3753552" y="269586"/>
          <a:ext cx="7730626" cy="18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Visio" r:id="rId4" imgW="7981827" imgH="1800049" progId="Visio.Drawing.15">
                  <p:embed/>
                </p:oleObj>
              </mc:Choice>
              <mc:Fallback>
                <p:oleObj name="Visio" r:id="rId4" imgW="7981827" imgH="1800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552" y="269586"/>
                        <a:ext cx="7730626" cy="1879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5523642" y="3139595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测量电极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268C62-2ED3-4EDE-B3AF-0F6478169D53}"/>
              </a:ext>
            </a:extLst>
          </p:cNvPr>
          <p:cNvSpPr txBox="1"/>
          <p:nvPr/>
        </p:nvSpPr>
        <p:spPr>
          <a:xfrm>
            <a:off x="4217191" y="1957146"/>
            <a:ext cx="4489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测量电极</a:t>
            </a:r>
            <a:r>
              <a:rPr lang="en-US" altLang="zh-CN" sz="400" dirty="0">
                <a:latin typeface="+mj-ea"/>
                <a:ea typeface="+mj-ea"/>
              </a:rPr>
              <a:t>N</a:t>
            </a:r>
            <a:endParaRPr lang="zh-CN" altLang="en-US" sz="400" dirty="0">
              <a:latin typeface="+mj-ea"/>
              <a:ea typeface="+mj-ea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A2DFA6-E17C-4707-BCDD-BF0F4D64F7BC}"/>
              </a:ext>
            </a:extLst>
          </p:cNvPr>
          <p:cNvCxnSpPr>
            <a:cxnSpLocks/>
          </p:cNvCxnSpPr>
          <p:nvPr/>
        </p:nvCxnSpPr>
        <p:spPr>
          <a:xfrm>
            <a:off x="4377384" y="1833378"/>
            <a:ext cx="185773" cy="0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1891F1-515A-4E41-9991-AAD5573EE9C7}"/>
              </a:ext>
            </a:extLst>
          </p:cNvPr>
          <p:cNvCxnSpPr>
            <a:cxnSpLocks/>
          </p:cNvCxnSpPr>
          <p:nvPr/>
        </p:nvCxnSpPr>
        <p:spPr>
          <a:xfrm flipH="1" flipV="1">
            <a:off x="4380087" y="1707758"/>
            <a:ext cx="214364" cy="1853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548218" y="4664256"/>
            <a:ext cx="235791" cy="5342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H="1" flipV="1">
            <a:off x="4796938" y="3991889"/>
            <a:ext cx="158669" cy="10838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5034375" y="3330599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42A895-6086-4557-B682-948F2F9F4D02}"/>
              </a:ext>
            </a:extLst>
          </p:cNvPr>
          <p:cNvGrpSpPr/>
          <p:nvPr/>
        </p:nvGrpSpPr>
        <p:grpSpPr>
          <a:xfrm>
            <a:off x="5646000" y="3769700"/>
            <a:ext cx="3600000" cy="1807938"/>
            <a:chOff x="5646000" y="3778828"/>
            <a:chExt cx="1620000" cy="81357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D5BE9C4-A6E0-4E2D-A3EC-5FABE2DD29A7}"/>
                </a:ext>
              </a:extLst>
            </p:cNvPr>
            <p:cNvSpPr/>
            <p:nvPr/>
          </p:nvSpPr>
          <p:spPr>
            <a:xfrm>
              <a:off x="5646000" y="3782400"/>
              <a:ext cx="1620000" cy="81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34E8008-DF7A-4B69-976F-990FAE49CD6E}"/>
                </a:ext>
              </a:extLst>
            </p:cNvPr>
            <p:cNvSpPr/>
            <p:nvPr/>
          </p:nvSpPr>
          <p:spPr>
            <a:xfrm>
              <a:off x="5736000" y="3780971"/>
              <a:ext cx="1440000" cy="72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C34DB5B-8A86-421E-97AD-D4B0ECF794A5}"/>
                </a:ext>
              </a:extLst>
            </p:cNvPr>
            <p:cNvSpPr/>
            <p:nvPr/>
          </p:nvSpPr>
          <p:spPr>
            <a:xfrm>
              <a:off x="5826000" y="3778828"/>
              <a:ext cx="1260000" cy="63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3ED3C4E-2744-467C-B77B-C24E7FAF8C34}"/>
                </a:ext>
              </a:extLst>
            </p:cNvPr>
            <p:cNvSpPr/>
            <p:nvPr/>
          </p:nvSpPr>
          <p:spPr>
            <a:xfrm>
              <a:off x="5916000" y="3778828"/>
              <a:ext cx="1080000" cy="54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2E9CF00-D131-410F-8550-21F574D5292B}"/>
                </a:ext>
              </a:extLst>
            </p:cNvPr>
            <p:cNvSpPr/>
            <p:nvPr/>
          </p:nvSpPr>
          <p:spPr>
            <a:xfrm>
              <a:off x="6006000" y="3780755"/>
              <a:ext cx="900000" cy="45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7AD961B-E307-4573-86AB-F6C6F80B0918}"/>
                </a:ext>
              </a:extLst>
            </p:cNvPr>
            <p:cNvSpPr/>
            <p:nvPr/>
          </p:nvSpPr>
          <p:spPr>
            <a:xfrm>
              <a:off x="6096000" y="3780426"/>
              <a:ext cx="720000" cy="36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5875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2"/>
            <a:ext cx="3648075" cy="0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629614" y="4052865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659811" y="3780620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867459" y="3780395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000280" y="3780395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202685" y="3780392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6484328" y="3780392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6694126" y="3780616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7423140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917194" y="4066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807679" y="3789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5910906" y="3577226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6132350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5707419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6340125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5504993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6546533" y="358200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D884F94F-7ED4-4EA2-A91D-F22EB60F4BB3}"/>
              </a:ext>
            </a:extLst>
          </p:cNvPr>
          <p:cNvSpPr/>
          <p:nvPr/>
        </p:nvSpPr>
        <p:spPr>
          <a:xfrm rot="5400000">
            <a:off x="6093306" y="282178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左大括号 130">
            <a:extLst>
              <a:ext uri="{FF2B5EF4-FFF2-40B4-BE49-F238E27FC236}">
                <a16:creationId xmlns:a16="http://schemas.microsoft.com/office/drawing/2014/main" id="{F2462B90-0F5F-4442-A279-05DF83D0CD85}"/>
              </a:ext>
            </a:extLst>
          </p:cNvPr>
          <p:cNvSpPr/>
          <p:nvPr/>
        </p:nvSpPr>
        <p:spPr>
          <a:xfrm rot="5400000">
            <a:off x="6132049" y="2052208"/>
            <a:ext cx="335880" cy="2246302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5784788" y="2727807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4818048" y="457918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20309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7912593" y="2873155"/>
            <a:ext cx="124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3391773"/>
            <a:ext cx="1600000" cy="380269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F9D18B31-AF83-4695-BE29-1A1F11FE16E0}"/>
              </a:ext>
            </a:extLst>
          </p:cNvPr>
          <p:cNvSpPr/>
          <p:nvPr/>
        </p:nvSpPr>
        <p:spPr>
          <a:xfrm rot="10800000">
            <a:off x="6155660" y="3626786"/>
            <a:ext cx="45719" cy="131943"/>
          </a:xfrm>
          <a:prstGeom prst="triangl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FCB31D7-90BF-444D-98E2-EFBDDFE5FB26}"/>
              </a:ext>
            </a:extLst>
          </p:cNvPr>
          <p:cNvSpPr txBox="1"/>
          <p:nvPr/>
        </p:nvSpPr>
        <p:spPr>
          <a:xfrm>
            <a:off x="5842481" y="3409854"/>
            <a:ext cx="78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观测点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endParaRPr lang="zh-CN" altLang="en-US" sz="105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6634C6F-1D97-457D-B70B-1682A032C886}"/>
              </a:ext>
            </a:extLst>
          </p:cNvPr>
          <p:cNvCxnSpPr>
            <a:cxnSpLocks/>
          </p:cNvCxnSpPr>
          <p:nvPr/>
        </p:nvCxnSpPr>
        <p:spPr>
          <a:xfrm>
            <a:off x="3981756" y="3773251"/>
            <a:ext cx="588264" cy="0"/>
          </a:xfrm>
          <a:prstGeom prst="line">
            <a:avLst/>
          </a:prstGeom>
          <a:ln w="19050">
            <a:solidFill>
              <a:srgbClr val="FFC0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2A5837-504C-4349-9F43-755DD6BD01C4}"/>
              </a:ext>
            </a:extLst>
          </p:cNvPr>
          <p:cNvSpPr txBox="1"/>
          <p:nvPr/>
        </p:nvSpPr>
        <p:spPr>
          <a:xfrm>
            <a:off x="3674967" y="3433769"/>
            <a:ext cx="44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辅助线</a:t>
            </a:r>
          </a:p>
        </p:txBody>
      </p:sp>
    </p:spTree>
    <p:extLst>
      <p:ext uri="{BB962C8B-B14F-4D97-AF65-F5344CB8AC3E}">
        <p14:creationId xmlns:p14="http://schemas.microsoft.com/office/powerpoint/2010/main" val="3220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230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2362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8746659" y="4778996"/>
            <a:ext cx="188684" cy="166000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4646776" y="399189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5783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4208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3251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283092" y="409530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7054959" y="990984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79668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7753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8445791" y="409577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02593" y="3806354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4144728" y="208754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5094574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669643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302349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467217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506126" y="210434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3477860" y="2285963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8935343" y="480649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5848776" y="412188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7184223" y="4078399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7207359" y="1143384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839355" y="1544343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6519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714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205434" y="381048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31209" y="379584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34746" y="377746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82584" y="3747680"/>
            <a:ext cx="6044962" cy="1559291"/>
            <a:chOff x="3881861" y="5333049"/>
            <a:chExt cx="6031819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60890F4E-6C3A-4786-96E2-C918916763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48059" y="4293630"/>
            <a:ext cx="622319" cy="283671"/>
          </a:xfrm>
          <a:prstGeom prst="curvedConnector3">
            <a:avLst>
              <a:gd name="adj1" fmla="val 50000"/>
            </a:avLst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51E1381-917E-403B-AEBE-3A97DE2EF468}"/>
              </a:ext>
            </a:extLst>
          </p:cNvPr>
          <p:cNvSpPr txBox="1"/>
          <p:nvPr/>
        </p:nvSpPr>
        <p:spPr>
          <a:xfrm>
            <a:off x="7930762" y="4680166"/>
            <a:ext cx="94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测量电极</a:t>
            </a:r>
          </a:p>
        </p:txBody>
      </p:sp>
    </p:spTree>
    <p:extLst>
      <p:ext uri="{BB962C8B-B14F-4D97-AF65-F5344CB8AC3E}">
        <p14:creationId xmlns:p14="http://schemas.microsoft.com/office/powerpoint/2010/main" val="22516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4687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3949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498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6589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2457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565344" y="361825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极（无穷远）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6803736" y="768038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84431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82296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15293" y="3819054"/>
            <a:ext cx="23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3901255" y="47732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4851101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426170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058876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223744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262653" y="49412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9299729" y="2539138"/>
            <a:ext cx="81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6950460" y="768038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274636" y="700604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3344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3972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180267" y="3816252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17171" y="3816434"/>
            <a:ext cx="23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28396" y="380921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72112" y="3754434"/>
            <a:ext cx="6052763" cy="1559291"/>
            <a:chOff x="3874077" y="5333049"/>
            <a:chExt cx="6039603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0" y="5352123"/>
              <a:ext cx="6011985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4077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3683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B8379E-A3E7-41EF-B36A-C27DB3A56BAB}"/>
              </a:ext>
            </a:extLst>
          </p:cNvPr>
          <p:cNvCxnSpPr>
            <a:cxnSpLocks/>
          </p:cNvCxnSpPr>
          <p:nvPr/>
        </p:nvCxnSpPr>
        <p:spPr>
          <a:xfrm>
            <a:off x="3995738" y="2901950"/>
            <a:ext cx="600551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7081FD1-A2EE-43A7-8E36-622279357ACA}"/>
              </a:ext>
            </a:extLst>
          </p:cNvPr>
          <p:cNvCxnSpPr>
            <a:cxnSpLocks/>
          </p:cNvCxnSpPr>
          <p:nvPr/>
        </p:nvCxnSpPr>
        <p:spPr>
          <a:xfrm>
            <a:off x="10002629" y="2892236"/>
            <a:ext cx="7224" cy="889365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CA6EC9-E4BF-4338-9559-EFC998A99EA5}"/>
              </a:ext>
            </a:extLst>
          </p:cNvPr>
          <p:cNvCxnSpPr/>
          <p:nvPr/>
        </p:nvCxnSpPr>
        <p:spPr>
          <a:xfrm>
            <a:off x="9515446" y="2806700"/>
            <a:ext cx="49222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53136A1-ADEE-448F-A9B5-C857323EBC2D}"/>
              </a:ext>
            </a:extLst>
          </p:cNvPr>
          <p:cNvSpPr txBox="1"/>
          <p:nvPr/>
        </p:nvSpPr>
        <p:spPr>
          <a:xfrm>
            <a:off x="3901576" y="2931272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巷道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350C276-CC8B-476A-8D0E-CFF38EFF393D}"/>
              </a:ext>
            </a:extLst>
          </p:cNvPr>
          <p:cNvSpPr txBox="1"/>
          <p:nvPr/>
        </p:nvSpPr>
        <p:spPr>
          <a:xfrm>
            <a:off x="6475346" y="2621333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459905-3E26-4350-8D77-4FF9BBA26652}"/>
              </a:ext>
            </a:extLst>
          </p:cNvPr>
          <p:cNvSpPr txBox="1"/>
          <p:nvPr/>
        </p:nvSpPr>
        <p:spPr>
          <a:xfrm>
            <a:off x="9168350" y="37683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3894483" y="186095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4951504" y="1865806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3357726" y="208054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2388487" y="160911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4695551" y="1858514"/>
            <a:ext cx="2520000" cy="126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5737156" y="1857894"/>
            <a:ext cx="2160000" cy="108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4162701" y="1858790"/>
            <a:ext cx="1812180" cy="927308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2706688" y="1858728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3290496" y="167322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2994042" y="218395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2797175" y="187142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2377625" y="214812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491833" y="1871493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5007004" y="186900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5247931" y="186618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5955551" y="1874050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708542" y="186958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23357" y="186862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403916" y="215894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3016250" y="154419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4526387" y="213909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5489851" y="214244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4108694" y="186838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4309010" y="186854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6168412" y="1873055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6397985" y="186916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4459310" y="189913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2693534" y="1836330"/>
            <a:ext cx="6044962" cy="1559291"/>
            <a:chOff x="3881861" y="5333049"/>
            <a:chExt cx="6031819" cy="1379243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397176" y="5347823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BF5E232-E838-4877-9817-B7BB461ADC02}"/>
              </a:ext>
            </a:extLst>
          </p:cNvPr>
          <p:cNvSpPr txBox="1"/>
          <p:nvPr/>
        </p:nvSpPr>
        <p:spPr>
          <a:xfrm>
            <a:off x="2618911" y="1304182"/>
            <a:ext cx="8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87D2E11-7002-4A08-B2EB-E1F75ECE83F0}"/>
              </a:ext>
            </a:extLst>
          </p:cNvPr>
          <p:cNvGrpSpPr/>
          <p:nvPr/>
        </p:nvGrpSpPr>
        <p:grpSpPr>
          <a:xfrm>
            <a:off x="7032956" y="1872591"/>
            <a:ext cx="45719" cy="303159"/>
            <a:chOff x="4086225" y="3773252"/>
            <a:chExt cx="0" cy="310978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B8826EB-ED0E-4F3E-91F5-ACEAA9DE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798DE647-61E6-43CC-9DFF-12DC991C429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BB502BB-ED05-4BC0-BFA9-55BA62D6943E}"/>
              </a:ext>
            </a:extLst>
          </p:cNvPr>
          <p:cNvGrpSpPr/>
          <p:nvPr/>
        </p:nvGrpSpPr>
        <p:grpSpPr>
          <a:xfrm>
            <a:off x="4840668" y="1872591"/>
            <a:ext cx="45719" cy="303159"/>
            <a:chOff x="4086225" y="3773252"/>
            <a:chExt cx="0" cy="3109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FFA8EFFA-69E9-4A13-9FED-D287AF8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7DB27AE-198C-4132-B607-1538FB1021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054CC013-5A21-4425-B877-AF986A75A5E9}"/>
              </a:ext>
            </a:extLst>
          </p:cNvPr>
          <p:cNvSpPr/>
          <p:nvPr/>
        </p:nvSpPr>
        <p:spPr>
          <a:xfrm>
            <a:off x="5381431" y="186085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4809AE-32F9-4A5B-9794-7769A7218F91}"/>
              </a:ext>
            </a:extLst>
          </p:cNvPr>
          <p:cNvSpPr/>
          <p:nvPr/>
        </p:nvSpPr>
        <p:spPr>
          <a:xfrm>
            <a:off x="5526115" y="2469700"/>
            <a:ext cx="658461" cy="6360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BDD3A72-72E0-409A-A7C2-B4F56E8E9738}"/>
              </a:ext>
            </a:extLst>
          </p:cNvPr>
          <p:cNvSpPr/>
          <p:nvPr/>
        </p:nvSpPr>
        <p:spPr>
          <a:xfrm>
            <a:off x="5714789" y="3105814"/>
            <a:ext cx="269089" cy="569532"/>
          </a:xfrm>
          <a:prstGeom prst="downArrow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87918B-E7C7-407D-9023-E5736BD7B599}"/>
              </a:ext>
            </a:extLst>
          </p:cNvPr>
          <p:cNvCxnSpPr>
            <a:cxnSpLocks/>
          </p:cNvCxnSpPr>
          <p:nvPr/>
        </p:nvCxnSpPr>
        <p:spPr>
          <a:xfrm>
            <a:off x="4756173" y="4771445"/>
            <a:ext cx="216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51F9EAFF-A372-449F-96F2-EF5CB1F15BF3}"/>
              </a:ext>
            </a:extLst>
          </p:cNvPr>
          <p:cNvCxnSpPr>
            <a:cxnSpLocks/>
          </p:cNvCxnSpPr>
          <p:nvPr/>
        </p:nvCxnSpPr>
        <p:spPr>
          <a:xfrm flipV="1">
            <a:off x="5836173" y="3691445"/>
            <a:ext cx="0" cy="216000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E81E79D4-8D59-4749-9161-B7685023C8EF}"/>
              </a:ext>
            </a:extLst>
          </p:cNvPr>
          <p:cNvSpPr/>
          <p:nvPr/>
        </p:nvSpPr>
        <p:spPr>
          <a:xfrm>
            <a:off x="4756173" y="3691445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789217 w 2160000"/>
              <a:gd name="connsiteY3" fmla="*/ 2160000 h 2160000"/>
              <a:gd name="connsiteX4" fmla="*/ 1753039 w 2160000"/>
              <a:gd name="connsiteY4" fmla="*/ 2150910 h 2160000"/>
              <a:gd name="connsiteX5" fmla="*/ 13949 w 2160000"/>
              <a:gd name="connsiteY5" fmla="*/ 451455 h 2160000"/>
              <a:gd name="connsiteX6" fmla="*/ 0 w 2160000"/>
              <a:gd name="connsiteY6" fmla="*/ 39844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789217" y="2160000"/>
                </a:lnTo>
                <a:lnTo>
                  <a:pt x="1753039" y="2150910"/>
                </a:lnTo>
                <a:cubicBezTo>
                  <a:pt x="925026" y="1899242"/>
                  <a:pt x="271487" y="1260597"/>
                  <a:pt x="13949" y="451455"/>
                </a:cubicBezTo>
                <a:lnTo>
                  <a:pt x="0" y="398443"/>
                </a:ln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8325E33B-5090-4D9D-BFE0-760D3C1747D5}"/>
              </a:ext>
            </a:extLst>
          </p:cNvPr>
          <p:cNvSpPr/>
          <p:nvPr/>
        </p:nvSpPr>
        <p:spPr>
          <a:xfrm>
            <a:off x="6001561" y="3692822"/>
            <a:ext cx="914613" cy="878992"/>
          </a:xfrm>
          <a:custGeom>
            <a:avLst/>
            <a:gdLst>
              <a:gd name="connsiteX0" fmla="*/ 0 w 914613"/>
              <a:gd name="connsiteY0" fmla="*/ 0 h 878992"/>
              <a:gd name="connsiteX1" fmla="*/ 914613 w 914613"/>
              <a:gd name="connsiteY1" fmla="*/ 0 h 878992"/>
              <a:gd name="connsiteX2" fmla="*/ 914613 w 914613"/>
              <a:gd name="connsiteY2" fmla="*/ 878992 h 878992"/>
              <a:gd name="connsiteX3" fmla="*/ 844660 w 914613"/>
              <a:gd name="connsiteY3" fmla="*/ 868316 h 878992"/>
              <a:gd name="connsiteX4" fmla="*/ 4260 w 914613"/>
              <a:gd name="connsiteY4" fmla="*/ 27915 h 8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613" h="878992">
                <a:moveTo>
                  <a:pt x="0" y="0"/>
                </a:moveTo>
                <a:lnTo>
                  <a:pt x="914613" y="0"/>
                </a:lnTo>
                <a:lnTo>
                  <a:pt x="914613" y="878992"/>
                </a:lnTo>
                <a:lnTo>
                  <a:pt x="844660" y="868316"/>
                </a:lnTo>
                <a:cubicBezTo>
                  <a:pt x="422827" y="781996"/>
                  <a:pt x="90579" y="449748"/>
                  <a:pt x="4260" y="27915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F563BFE-8D18-43A6-B67C-EF4BF784D3A9}"/>
              </a:ext>
            </a:extLst>
          </p:cNvPr>
          <p:cNvSpPr/>
          <p:nvPr/>
        </p:nvSpPr>
        <p:spPr>
          <a:xfrm>
            <a:off x="4751734" y="3688888"/>
            <a:ext cx="729117" cy="718256"/>
          </a:xfrm>
          <a:custGeom>
            <a:avLst/>
            <a:gdLst>
              <a:gd name="connsiteX0" fmla="*/ 0 w 729117"/>
              <a:gd name="connsiteY0" fmla="*/ 0 h 718256"/>
              <a:gd name="connsiteX1" fmla="*/ 729117 w 729117"/>
              <a:gd name="connsiteY1" fmla="*/ 0 h 718256"/>
              <a:gd name="connsiteX2" fmla="*/ 678576 w 729117"/>
              <a:gd name="connsiteY2" fmla="*/ 166630 h 718256"/>
              <a:gd name="connsiteX3" fmla="*/ 26300 w 729117"/>
              <a:gd name="connsiteY3" fmla="*/ 714148 h 718256"/>
              <a:gd name="connsiteX4" fmla="*/ 0 w 729117"/>
              <a:gd name="connsiteY4" fmla="*/ 718256 h 71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117" h="718256">
                <a:moveTo>
                  <a:pt x="0" y="0"/>
                </a:moveTo>
                <a:lnTo>
                  <a:pt x="729117" y="0"/>
                </a:lnTo>
                <a:lnTo>
                  <a:pt x="678576" y="166630"/>
                </a:lnTo>
                <a:cubicBezTo>
                  <a:pt x="563950" y="443984"/>
                  <a:pt x="321222" y="652385"/>
                  <a:pt x="26300" y="714148"/>
                </a:cubicBezTo>
                <a:lnTo>
                  <a:pt x="0" y="718256"/>
                </a:ln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B4A288A1-3FB1-42DD-9D58-EF9A51334254}"/>
              </a:ext>
            </a:extLst>
          </p:cNvPr>
          <p:cNvSpPr/>
          <p:nvPr/>
        </p:nvSpPr>
        <p:spPr>
          <a:xfrm>
            <a:off x="4751409" y="3689135"/>
            <a:ext cx="1982338" cy="1575419"/>
          </a:xfrm>
          <a:custGeom>
            <a:avLst/>
            <a:gdLst>
              <a:gd name="connsiteX0" fmla="*/ 0 w 1982338"/>
              <a:gd name="connsiteY0" fmla="*/ 0 h 1575419"/>
              <a:gd name="connsiteX1" fmla="*/ 1982338 w 1982338"/>
              <a:gd name="connsiteY1" fmla="*/ 0 h 1575419"/>
              <a:gd name="connsiteX2" fmla="*/ 1965841 w 1982338"/>
              <a:gd name="connsiteY2" fmla="*/ 86267 h 1575419"/>
              <a:gd name="connsiteX3" fmla="*/ 117807 w 1982338"/>
              <a:gd name="connsiteY3" fmla="*/ 1561071 h 1575419"/>
              <a:gd name="connsiteX4" fmla="*/ 0 w 1982338"/>
              <a:gd name="connsiteY4" fmla="*/ 1575419 h 157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38" h="1575419">
                <a:moveTo>
                  <a:pt x="0" y="0"/>
                </a:moveTo>
                <a:lnTo>
                  <a:pt x="1982338" y="0"/>
                </a:lnTo>
                <a:lnTo>
                  <a:pt x="1965841" y="86267"/>
                </a:lnTo>
                <a:cubicBezTo>
                  <a:pt x="1776025" y="826535"/>
                  <a:pt x="1045415" y="1409591"/>
                  <a:pt x="117807" y="1561071"/>
                </a:cubicBezTo>
                <a:lnTo>
                  <a:pt x="0" y="1575419"/>
                </a:ln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D9D80817-F7EB-4388-8EC1-791157BF1377}"/>
              </a:ext>
            </a:extLst>
          </p:cNvPr>
          <p:cNvSpPr/>
          <p:nvPr/>
        </p:nvSpPr>
        <p:spPr>
          <a:xfrm>
            <a:off x="4755406" y="3689961"/>
            <a:ext cx="2160000" cy="2139138"/>
          </a:xfrm>
          <a:custGeom>
            <a:avLst/>
            <a:gdLst>
              <a:gd name="connsiteX0" fmla="*/ 0 w 2160000"/>
              <a:gd name="connsiteY0" fmla="*/ 0 h 2139138"/>
              <a:gd name="connsiteX1" fmla="*/ 2160000 w 2160000"/>
              <a:gd name="connsiteY1" fmla="*/ 0 h 2139138"/>
              <a:gd name="connsiteX2" fmla="*/ 2160000 w 2160000"/>
              <a:gd name="connsiteY2" fmla="*/ 2027725 h 2139138"/>
              <a:gd name="connsiteX3" fmla="*/ 2128434 w 2160000"/>
              <a:gd name="connsiteY3" fmla="*/ 2037911 h 2139138"/>
              <a:gd name="connsiteX4" fmla="*/ 1369018 w 2160000"/>
              <a:gd name="connsiteY4" fmla="*/ 2139138 h 2139138"/>
              <a:gd name="connsiteX5" fmla="*/ 151735 w 2160000"/>
              <a:gd name="connsiteY5" fmla="*/ 1867383 h 2139138"/>
              <a:gd name="connsiteX6" fmla="*/ 0 w 2160000"/>
              <a:gd name="connsiteY6" fmla="*/ 1786110 h 213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39138">
                <a:moveTo>
                  <a:pt x="0" y="0"/>
                </a:moveTo>
                <a:lnTo>
                  <a:pt x="2160000" y="0"/>
                </a:lnTo>
                <a:lnTo>
                  <a:pt x="2160000" y="2027725"/>
                </a:lnTo>
                <a:lnTo>
                  <a:pt x="2128434" y="2037911"/>
                </a:lnTo>
                <a:cubicBezTo>
                  <a:pt x="1888535" y="2103698"/>
                  <a:pt x="1633471" y="2139138"/>
                  <a:pt x="1369018" y="2139138"/>
                </a:cubicBezTo>
                <a:cubicBezTo>
                  <a:pt x="928263" y="2139138"/>
                  <a:pt x="513588" y="2040694"/>
                  <a:pt x="151735" y="1867383"/>
                </a:cubicBezTo>
                <a:lnTo>
                  <a:pt x="0" y="1786110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0A18099D-F571-4AC5-9577-D66911E0D984}"/>
              </a:ext>
            </a:extLst>
          </p:cNvPr>
          <p:cNvSpPr/>
          <p:nvPr/>
        </p:nvSpPr>
        <p:spPr>
          <a:xfrm>
            <a:off x="4753917" y="3692309"/>
            <a:ext cx="2160000" cy="1505706"/>
          </a:xfrm>
          <a:custGeom>
            <a:avLst/>
            <a:gdLst>
              <a:gd name="connsiteX0" fmla="*/ 0 w 2160000"/>
              <a:gd name="connsiteY0" fmla="*/ 0 h 1505706"/>
              <a:gd name="connsiteX1" fmla="*/ 2160000 w 2160000"/>
              <a:gd name="connsiteY1" fmla="*/ 0 h 1505706"/>
              <a:gd name="connsiteX2" fmla="*/ 2160000 w 2160000"/>
              <a:gd name="connsiteY2" fmla="*/ 1216844 h 1505706"/>
              <a:gd name="connsiteX3" fmla="*/ 2148513 w 2160000"/>
              <a:gd name="connsiteY3" fmla="*/ 1225141 h 1505706"/>
              <a:gd name="connsiteX4" fmla="*/ 1197587 w 2160000"/>
              <a:gd name="connsiteY4" fmla="*/ 1505706 h 1505706"/>
              <a:gd name="connsiteX5" fmla="*/ 115729 w 2160000"/>
              <a:gd name="connsiteY5" fmla="*/ 1130570 h 1505706"/>
              <a:gd name="connsiteX6" fmla="*/ 0 w 2160000"/>
              <a:gd name="connsiteY6" fmla="*/ 1028974 h 15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1505706">
                <a:moveTo>
                  <a:pt x="0" y="0"/>
                </a:moveTo>
                <a:lnTo>
                  <a:pt x="2160000" y="0"/>
                </a:lnTo>
                <a:lnTo>
                  <a:pt x="2160000" y="1216844"/>
                </a:lnTo>
                <a:lnTo>
                  <a:pt x="2148513" y="1225141"/>
                </a:lnTo>
                <a:cubicBezTo>
                  <a:pt x="1877066" y="1402276"/>
                  <a:pt x="1549832" y="1505706"/>
                  <a:pt x="1197587" y="1505706"/>
                </a:cubicBezTo>
                <a:cubicBezTo>
                  <a:pt x="786634" y="1505706"/>
                  <a:pt x="409725" y="1364926"/>
                  <a:pt x="115729" y="1130570"/>
                </a:cubicBezTo>
                <a:lnTo>
                  <a:pt x="0" y="1028974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2EDB65D-787F-4015-8D31-AF39AB8F3DCD}"/>
              </a:ext>
            </a:extLst>
          </p:cNvPr>
          <p:cNvSpPr/>
          <p:nvPr/>
        </p:nvSpPr>
        <p:spPr>
          <a:xfrm>
            <a:off x="4753458" y="3690697"/>
            <a:ext cx="2160000" cy="21600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BE4B5E9C-565F-4F49-A590-B9CDFDDDF19B}"/>
              </a:ext>
            </a:extLst>
          </p:cNvPr>
          <p:cNvSpPr txBox="1"/>
          <p:nvPr/>
        </p:nvSpPr>
        <p:spPr>
          <a:xfrm>
            <a:off x="5208872" y="4206900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8F2940F-C3C4-4F91-A205-856BCCA77251}"/>
              </a:ext>
            </a:extLst>
          </p:cNvPr>
          <p:cNvSpPr txBox="1"/>
          <p:nvPr/>
        </p:nvSpPr>
        <p:spPr>
          <a:xfrm>
            <a:off x="5821309" y="4204202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A84944A2-3E0B-4236-B347-28F9709654C6}"/>
              </a:ext>
            </a:extLst>
          </p:cNvPr>
          <p:cNvSpPr txBox="1"/>
          <p:nvPr/>
        </p:nvSpPr>
        <p:spPr>
          <a:xfrm>
            <a:off x="5008069" y="5269827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65A77F1-9285-4625-9874-C6D49301097E}"/>
              </a:ext>
            </a:extLst>
          </p:cNvPr>
          <p:cNvSpPr txBox="1"/>
          <p:nvPr/>
        </p:nvSpPr>
        <p:spPr>
          <a:xfrm>
            <a:off x="6151504" y="5269826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/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/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/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/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/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/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/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/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/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/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/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/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CB49CEA-8A64-434F-94C2-7E6C8B7E8B06}"/>
              </a:ext>
            </a:extLst>
          </p:cNvPr>
          <p:cNvSpPr/>
          <p:nvPr/>
        </p:nvSpPr>
        <p:spPr>
          <a:xfrm>
            <a:off x="3894482" y="1853455"/>
            <a:ext cx="4405099" cy="151264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DBC1B34-A54A-4B61-A16F-2555FAD8DD09}"/>
              </a:ext>
            </a:extLst>
          </p:cNvPr>
          <p:cNvSpPr txBox="1"/>
          <p:nvPr/>
        </p:nvSpPr>
        <p:spPr>
          <a:xfrm>
            <a:off x="3955961" y="3062611"/>
            <a:ext cx="94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4BCC479A-24E3-49EB-9806-7471CF823D86}"/>
              </a:ext>
            </a:extLst>
          </p:cNvPr>
          <p:cNvSpPr>
            <a:spLocks/>
          </p:cNvSpPr>
          <p:nvPr/>
        </p:nvSpPr>
        <p:spPr>
          <a:xfrm>
            <a:off x="6195396" y="784380"/>
            <a:ext cx="1355406" cy="427881"/>
          </a:xfrm>
          <a:prstGeom prst="flowChartTerminator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C6BBD84-F619-43BA-A4F2-2C8571A540A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873099" y="1212261"/>
            <a:ext cx="1" cy="35233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21D602-15AF-4799-8B38-3B344C25C8F1}"/>
              </a:ext>
            </a:extLst>
          </p:cNvPr>
          <p:cNvSpPr>
            <a:spLocks/>
          </p:cNvSpPr>
          <p:nvPr/>
        </p:nvSpPr>
        <p:spPr>
          <a:xfrm>
            <a:off x="5592940" y="1564595"/>
            <a:ext cx="2560319" cy="61404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构建球壳模型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F5711-9205-4978-B1BA-B54CF353784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873100" y="2178635"/>
            <a:ext cx="7812" cy="924197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A580753-4868-4AB3-9F4D-DB0485D64479}"/>
              </a:ext>
            </a:extLst>
          </p:cNvPr>
          <p:cNvSpPr>
            <a:spLocks/>
          </p:cNvSpPr>
          <p:nvPr/>
        </p:nvSpPr>
        <p:spPr>
          <a:xfrm>
            <a:off x="5600752" y="3102832"/>
            <a:ext cx="2560319" cy="9143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对球壳所代表曲线经过的网格进行赋值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49898592-7A10-4888-BCFD-00E0501F28DC}"/>
              </a:ext>
            </a:extLst>
          </p:cNvPr>
          <p:cNvSpPr>
            <a:spLocks/>
          </p:cNvSpPr>
          <p:nvPr/>
        </p:nvSpPr>
        <p:spPr>
          <a:xfrm>
            <a:off x="2872962" y="824174"/>
            <a:ext cx="1093718" cy="600721"/>
          </a:xfrm>
          <a:prstGeom prst="parallelogram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数据输入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96D3F6-BF64-4D78-AC0D-5D0A69347636}"/>
              </a:ext>
            </a:extLst>
          </p:cNvPr>
          <p:cNvCxnSpPr>
            <a:cxnSpLocks/>
            <a:stCxn id="10" idx="3"/>
            <a:endCxn id="32" idx="0"/>
          </p:cNvCxnSpPr>
          <p:nvPr/>
        </p:nvCxnSpPr>
        <p:spPr>
          <a:xfrm>
            <a:off x="3344731" y="1424895"/>
            <a:ext cx="796" cy="8306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4BDA0BC-7315-406A-B144-E14AC9774493}"/>
              </a:ext>
            </a:extLst>
          </p:cNvPr>
          <p:cNvSpPr/>
          <p:nvPr/>
        </p:nvSpPr>
        <p:spPr>
          <a:xfrm>
            <a:off x="2752949" y="2255507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垂直叠加计算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1A5242-18B1-45A1-8536-D4FA2842EC48}"/>
              </a:ext>
            </a:extLst>
          </p:cNvPr>
          <p:cNvSpPr/>
          <p:nvPr/>
        </p:nvSpPr>
        <p:spPr>
          <a:xfrm>
            <a:off x="4708395" y="2244695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偏移叠加计算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3133C43-24A3-4A4B-BF00-1414034B72E1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3938105" y="2545056"/>
            <a:ext cx="770290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7210405-6F74-46A2-A68B-ED5061D4B03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551" y="2545056"/>
            <a:ext cx="979548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23B3F58-3E75-4BA3-AE1F-4EAE139236A9}"/>
              </a:ext>
            </a:extLst>
          </p:cNvPr>
          <p:cNvSpPr/>
          <p:nvPr/>
        </p:nvSpPr>
        <p:spPr>
          <a:xfrm>
            <a:off x="5600752" y="4274640"/>
            <a:ext cx="2560319" cy="762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对每个网格数据进行空值填充、均值处理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542979B-84AC-49A3-A333-EA3A63638A51}"/>
              </a:ext>
            </a:extLst>
          </p:cNvPr>
          <p:cNvCxnSpPr>
            <a:stCxn id="18" idx="2"/>
            <a:endCxn id="52" idx="0"/>
          </p:cNvCxnSpPr>
          <p:nvPr/>
        </p:nvCxnSpPr>
        <p:spPr>
          <a:xfrm>
            <a:off x="6880912" y="4017224"/>
            <a:ext cx="0" cy="25741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60E2F2D-0649-4E58-9085-009DA3716016}"/>
              </a:ext>
            </a:extLst>
          </p:cNvPr>
          <p:cNvSpPr/>
          <p:nvPr/>
        </p:nvSpPr>
        <p:spPr>
          <a:xfrm>
            <a:off x="5600752" y="5339386"/>
            <a:ext cx="2560319" cy="57342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电法变异系数计算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E2F542B-F896-468A-AC0F-F6DF513D4A71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6880912" y="5036640"/>
            <a:ext cx="0" cy="3027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2" name="矩形 1731">
            <a:extLst>
              <a:ext uri="{FF2B5EF4-FFF2-40B4-BE49-F238E27FC236}">
                <a16:creationId xmlns:a16="http://schemas.microsoft.com/office/drawing/2014/main" id="{578E110D-544E-45BD-832D-BB9AB8391115}"/>
              </a:ext>
            </a:extLst>
          </p:cNvPr>
          <p:cNvSpPr/>
          <p:nvPr/>
        </p:nvSpPr>
        <p:spPr>
          <a:xfrm>
            <a:off x="5600752" y="6239859"/>
            <a:ext cx="2552507" cy="6181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输出地质异常指标</a:t>
            </a:r>
          </a:p>
        </p:txBody>
      </p:sp>
      <p:cxnSp>
        <p:nvCxnSpPr>
          <p:cNvPr id="1735" name="直接连接符 1734">
            <a:extLst>
              <a:ext uri="{FF2B5EF4-FFF2-40B4-BE49-F238E27FC236}">
                <a16:creationId xmlns:a16="http://schemas.microsoft.com/office/drawing/2014/main" id="{EED21C10-EF37-4AF0-BA31-570354F358E8}"/>
              </a:ext>
            </a:extLst>
          </p:cNvPr>
          <p:cNvCxnSpPr>
            <a:cxnSpLocks/>
            <a:stCxn id="55" idx="2"/>
            <a:endCxn id="1732" idx="0"/>
          </p:cNvCxnSpPr>
          <p:nvPr/>
        </p:nvCxnSpPr>
        <p:spPr>
          <a:xfrm flipH="1">
            <a:off x="6877006" y="5912813"/>
            <a:ext cx="3906" cy="3270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C6A763E-7C06-4FE6-B170-264CE9B5E747}"/>
              </a:ext>
            </a:extLst>
          </p:cNvPr>
          <p:cNvSpPr/>
          <p:nvPr/>
        </p:nvSpPr>
        <p:spPr>
          <a:xfrm>
            <a:off x="191344" y="3674795"/>
            <a:ext cx="8689663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77AD72-32D5-4EE1-B747-604825DC77E7}"/>
              </a:ext>
            </a:extLst>
          </p:cNvPr>
          <p:cNvSpPr/>
          <p:nvPr/>
        </p:nvSpPr>
        <p:spPr>
          <a:xfrm>
            <a:off x="503863" y="3905506"/>
            <a:ext cx="8399981" cy="2651435"/>
          </a:xfrm>
          <a:custGeom>
            <a:avLst/>
            <a:gdLst>
              <a:gd name="connsiteX0" fmla="*/ 1049 w 8399981"/>
              <a:gd name="connsiteY0" fmla="*/ 0 h 2651435"/>
              <a:gd name="connsiteX1" fmla="*/ 6311042 w 8399981"/>
              <a:gd name="connsiteY1" fmla="*/ 0 h 2651435"/>
              <a:gd name="connsiteX2" fmla="*/ 7002982 w 8399981"/>
              <a:gd name="connsiteY2" fmla="*/ 0 h 2651435"/>
              <a:gd name="connsiteX3" fmla="*/ 8399981 w 8399981"/>
              <a:gd name="connsiteY3" fmla="*/ 0 h 2651435"/>
              <a:gd name="connsiteX4" fmla="*/ 8399981 w 8399981"/>
              <a:gd name="connsiteY4" fmla="*/ 539908 h 2651435"/>
              <a:gd name="connsiteX5" fmla="*/ 7002982 w 8399981"/>
              <a:gd name="connsiteY5" fmla="*/ 539908 h 2651435"/>
              <a:gd name="connsiteX6" fmla="*/ 7002982 w 8399981"/>
              <a:gd name="connsiteY6" fmla="*/ 1060597 h 2651435"/>
              <a:gd name="connsiteX7" fmla="*/ 8398933 w 8399981"/>
              <a:gd name="connsiteY7" fmla="*/ 1060597 h 2651435"/>
              <a:gd name="connsiteX8" fmla="*/ 8398933 w 8399981"/>
              <a:gd name="connsiteY8" fmla="*/ 1600506 h 2651435"/>
              <a:gd name="connsiteX9" fmla="*/ 7002982 w 8399981"/>
              <a:gd name="connsiteY9" fmla="*/ 1600506 h 2651435"/>
              <a:gd name="connsiteX10" fmla="*/ 7002982 w 8399981"/>
              <a:gd name="connsiteY10" fmla="*/ 2111526 h 2651435"/>
              <a:gd name="connsiteX11" fmla="*/ 8398933 w 8399981"/>
              <a:gd name="connsiteY11" fmla="*/ 2111526 h 2651435"/>
              <a:gd name="connsiteX12" fmla="*/ 8398933 w 8399981"/>
              <a:gd name="connsiteY12" fmla="*/ 2651435 h 2651435"/>
              <a:gd name="connsiteX13" fmla="*/ 7002982 w 8399981"/>
              <a:gd name="connsiteY13" fmla="*/ 2651435 h 2651435"/>
              <a:gd name="connsiteX14" fmla="*/ 6311042 w 8399981"/>
              <a:gd name="connsiteY14" fmla="*/ 2651435 h 2651435"/>
              <a:gd name="connsiteX15" fmla="*/ 0 w 8399981"/>
              <a:gd name="connsiteY15" fmla="*/ 2651435 h 2651435"/>
              <a:gd name="connsiteX16" fmla="*/ 0 w 8399981"/>
              <a:gd name="connsiteY16" fmla="*/ 2111526 h 2651435"/>
              <a:gd name="connsiteX17" fmla="*/ 6311042 w 8399981"/>
              <a:gd name="connsiteY17" fmla="*/ 2111526 h 2651435"/>
              <a:gd name="connsiteX18" fmla="*/ 6311042 w 8399981"/>
              <a:gd name="connsiteY18" fmla="*/ 1600506 h 2651435"/>
              <a:gd name="connsiteX19" fmla="*/ 0 w 8399981"/>
              <a:gd name="connsiteY19" fmla="*/ 1600506 h 2651435"/>
              <a:gd name="connsiteX20" fmla="*/ 0 w 8399981"/>
              <a:gd name="connsiteY20" fmla="*/ 1060597 h 2651435"/>
              <a:gd name="connsiteX21" fmla="*/ 6311042 w 8399981"/>
              <a:gd name="connsiteY21" fmla="*/ 1060597 h 2651435"/>
              <a:gd name="connsiteX22" fmla="*/ 6311042 w 8399981"/>
              <a:gd name="connsiteY22" fmla="*/ 539908 h 2651435"/>
              <a:gd name="connsiteX23" fmla="*/ 1049 w 8399981"/>
              <a:gd name="connsiteY23" fmla="*/ 539908 h 2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399981" h="2651435">
                <a:moveTo>
                  <a:pt x="1049" y="0"/>
                </a:moveTo>
                <a:lnTo>
                  <a:pt x="6311042" y="0"/>
                </a:lnTo>
                <a:lnTo>
                  <a:pt x="7002982" y="0"/>
                </a:lnTo>
                <a:lnTo>
                  <a:pt x="8399981" y="0"/>
                </a:lnTo>
                <a:lnTo>
                  <a:pt x="8399981" y="539908"/>
                </a:lnTo>
                <a:lnTo>
                  <a:pt x="7002982" y="539908"/>
                </a:lnTo>
                <a:lnTo>
                  <a:pt x="7002982" y="1060597"/>
                </a:lnTo>
                <a:lnTo>
                  <a:pt x="8398933" y="1060597"/>
                </a:lnTo>
                <a:lnTo>
                  <a:pt x="8398933" y="1600506"/>
                </a:lnTo>
                <a:lnTo>
                  <a:pt x="7002982" y="1600506"/>
                </a:lnTo>
                <a:lnTo>
                  <a:pt x="7002982" y="2111526"/>
                </a:lnTo>
                <a:lnTo>
                  <a:pt x="8398933" y="2111526"/>
                </a:lnTo>
                <a:lnTo>
                  <a:pt x="8398933" y="2651435"/>
                </a:lnTo>
                <a:lnTo>
                  <a:pt x="7002982" y="2651435"/>
                </a:lnTo>
                <a:lnTo>
                  <a:pt x="6311042" y="2651435"/>
                </a:lnTo>
                <a:lnTo>
                  <a:pt x="0" y="2651435"/>
                </a:lnTo>
                <a:lnTo>
                  <a:pt x="0" y="2111526"/>
                </a:lnTo>
                <a:lnTo>
                  <a:pt x="6311042" y="2111526"/>
                </a:lnTo>
                <a:lnTo>
                  <a:pt x="6311042" y="1600506"/>
                </a:lnTo>
                <a:lnTo>
                  <a:pt x="0" y="1600506"/>
                </a:lnTo>
                <a:lnTo>
                  <a:pt x="0" y="1060597"/>
                </a:lnTo>
                <a:lnTo>
                  <a:pt x="6311042" y="1060597"/>
                </a:lnTo>
                <a:lnTo>
                  <a:pt x="6311042" y="539908"/>
                </a:lnTo>
                <a:lnTo>
                  <a:pt x="1049" y="539908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83332" y="11331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/>
          <p:nvPr/>
        </p:nvCxnSpPr>
        <p:spPr>
          <a:xfrm flipH="1" flipV="1">
            <a:off x="3308299" y="1290440"/>
            <a:ext cx="414788" cy="426027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 flipV="1">
            <a:off x="3945254" y="1288947"/>
            <a:ext cx="477134" cy="427520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44AAEE-956E-4D0A-B15F-B91529CC2ADE}"/>
              </a:ext>
            </a:extLst>
          </p:cNvPr>
          <p:cNvGrpSpPr/>
          <p:nvPr/>
        </p:nvGrpSpPr>
        <p:grpSpPr>
          <a:xfrm>
            <a:off x="5081853" y="1288595"/>
            <a:ext cx="1240968" cy="307777"/>
            <a:chOff x="6287745" y="1982691"/>
            <a:chExt cx="1240968" cy="30777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82964D-D126-40A0-8AB3-263FC3A8B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229" y="2151968"/>
              <a:ext cx="361251" cy="1"/>
            </a:xfrm>
            <a:prstGeom prst="straightConnector1">
              <a:avLst/>
            </a:prstGeom>
            <a:ln w="9525">
              <a:solidFill>
                <a:srgbClr val="0066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C5289B-5AC6-4EF4-B55B-6BB6D0A17DCC}"/>
                </a:ext>
              </a:extLst>
            </p:cNvPr>
            <p:cNvSpPr txBox="1"/>
            <p:nvPr/>
          </p:nvSpPr>
          <p:spPr>
            <a:xfrm>
              <a:off x="6287745" y="1982691"/>
              <a:ext cx="12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反掘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A6C678-3261-474A-877B-B29C10EE1D4F}"/>
              </a:ext>
            </a:extLst>
          </p:cNvPr>
          <p:cNvCxnSpPr/>
          <p:nvPr/>
        </p:nvCxnSpPr>
        <p:spPr>
          <a:xfrm>
            <a:off x="8903844" y="389915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727FC3-2AEA-4676-A8AE-7D7596B24D33}"/>
              </a:ext>
            </a:extLst>
          </p:cNvPr>
          <p:cNvCxnSpPr/>
          <p:nvPr/>
        </p:nvCxnSpPr>
        <p:spPr>
          <a:xfrm>
            <a:off x="8910194" y="494690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4293-400A-4F19-9017-33E58F578D1B}"/>
              </a:ext>
            </a:extLst>
          </p:cNvPr>
          <p:cNvCxnSpPr/>
          <p:nvPr/>
        </p:nvCxnSpPr>
        <p:spPr>
          <a:xfrm>
            <a:off x="8904312" y="5972954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63AC61-069E-4D77-8F96-94CBA520742D}"/>
              </a:ext>
            </a:extLst>
          </p:cNvPr>
          <p:cNvCxnSpPr>
            <a:cxnSpLocks/>
          </p:cNvCxnSpPr>
          <p:nvPr/>
        </p:nvCxnSpPr>
        <p:spPr>
          <a:xfrm flipH="1" flipV="1">
            <a:off x="5055744" y="5594255"/>
            <a:ext cx="410634" cy="1456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FC7C19-3171-465B-83B6-06A01F99D605}"/>
              </a:ext>
            </a:extLst>
          </p:cNvPr>
          <p:cNvCxnSpPr>
            <a:cxnSpLocks/>
          </p:cNvCxnSpPr>
          <p:nvPr/>
        </p:nvCxnSpPr>
        <p:spPr>
          <a:xfrm flipH="1">
            <a:off x="5055744" y="5822044"/>
            <a:ext cx="410634" cy="11853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1B7E356-D9E2-4002-AD22-03B8F1585EDF}"/>
              </a:ext>
            </a:extLst>
          </p:cNvPr>
          <p:cNvSpPr/>
          <p:nvPr/>
        </p:nvSpPr>
        <p:spPr>
          <a:xfrm>
            <a:off x="832620" y="634331"/>
            <a:ext cx="6591032" cy="2273968"/>
          </a:xfrm>
          <a:custGeom>
            <a:avLst/>
            <a:gdLst>
              <a:gd name="connsiteX0" fmla="*/ 0 w 6591032"/>
              <a:gd name="connsiteY0" fmla="*/ 0 h 2273968"/>
              <a:gd name="connsiteX1" fmla="*/ 584617 w 6591032"/>
              <a:gd name="connsiteY1" fmla="*/ 0 h 2273968"/>
              <a:gd name="connsiteX2" fmla="*/ 5563603 w 6591032"/>
              <a:gd name="connsiteY2" fmla="*/ 0 h 2273968"/>
              <a:gd name="connsiteX3" fmla="*/ 5563603 w 6591032"/>
              <a:gd name="connsiteY3" fmla="*/ 472392 h 2273968"/>
              <a:gd name="connsiteX4" fmla="*/ 584617 w 6591032"/>
              <a:gd name="connsiteY4" fmla="*/ 472392 h 2273968"/>
              <a:gd name="connsiteX5" fmla="*/ 584617 w 6591032"/>
              <a:gd name="connsiteY5" fmla="*/ 1801576 h 2273968"/>
              <a:gd name="connsiteX6" fmla="*/ 3030264 w 6591032"/>
              <a:gd name="connsiteY6" fmla="*/ 1801576 h 2273968"/>
              <a:gd name="connsiteX7" fmla="*/ 3030264 w 6591032"/>
              <a:gd name="connsiteY7" fmla="*/ 1803163 h 2273968"/>
              <a:gd name="connsiteX8" fmla="*/ 6591032 w 6591032"/>
              <a:gd name="connsiteY8" fmla="*/ 1803163 h 2273968"/>
              <a:gd name="connsiteX9" fmla="*/ 6591032 w 6591032"/>
              <a:gd name="connsiteY9" fmla="*/ 2273968 h 2273968"/>
              <a:gd name="connsiteX10" fmla="*/ 3030264 w 6591032"/>
              <a:gd name="connsiteY10" fmla="*/ 2273968 h 2273968"/>
              <a:gd name="connsiteX11" fmla="*/ 2781801 w 6591032"/>
              <a:gd name="connsiteY11" fmla="*/ 2273968 h 2273968"/>
              <a:gd name="connsiteX12" fmla="*/ 0 w 6591032"/>
              <a:gd name="connsiteY12" fmla="*/ 2273968 h 2273968"/>
              <a:gd name="connsiteX13" fmla="*/ 0 w 6591032"/>
              <a:gd name="connsiteY13" fmla="*/ 1801576 h 227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91032" h="2273968">
                <a:moveTo>
                  <a:pt x="0" y="0"/>
                </a:moveTo>
                <a:lnTo>
                  <a:pt x="584617" y="0"/>
                </a:lnTo>
                <a:lnTo>
                  <a:pt x="5563603" y="0"/>
                </a:lnTo>
                <a:lnTo>
                  <a:pt x="5563603" y="472392"/>
                </a:lnTo>
                <a:lnTo>
                  <a:pt x="584617" y="472392"/>
                </a:lnTo>
                <a:lnTo>
                  <a:pt x="584617" y="1801576"/>
                </a:lnTo>
                <a:lnTo>
                  <a:pt x="3030264" y="1801576"/>
                </a:lnTo>
                <a:lnTo>
                  <a:pt x="3030264" y="1803163"/>
                </a:lnTo>
                <a:lnTo>
                  <a:pt x="6591032" y="1803163"/>
                </a:lnTo>
                <a:lnTo>
                  <a:pt x="6591032" y="2273968"/>
                </a:lnTo>
                <a:lnTo>
                  <a:pt x="3030264" y="2273968"/>
                </a:lnTo>
                <a:lnTo>
                  <a:pt x="2781801" y="2273968"/>
                </a:lnTo>
                <a:lnTo>
                  <a:pt x="0" y="2273968"/>
                </a:lnTo>
                <a:lnTo>
                  <a:pt x="0" y="1801576"/>
                </a:lnTo>
                <a:close/>
              </a:path>
            </a:pathLst>
          </a:custGeom>
          <a:ln w="190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A6481B-9EDA-420A-90F7-A204A8A874AD}"/>
              </a:ext>
            </a:extLst>
          </p:cNvPr>
          <p:cNvGrpSpPr/>
          <p:nvPr/>
        </p:nvGrpSpPr>
        <p:grpSpPr>
          <a:xfrm>
            <a:off x="476112" y="291629"/>
            <a:ext cx="6416720" cy="954931"/>
            <a:chOff x="1353000" y="291629"/>
            <a:chExt cx="6416720" cy="9549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FBE2E8-3BDF-4343-A558-2357935AD419}"/>
                </a:ext>
              </a:extLst>
            </p:cNvPr>
            <p:cNvGrpSpPr/>
            <p:nvPr/>
          </p:nvGrpSpPr>
          <p:grpSpPr>
            <a:xfrm>
              <a:off x="1353000" y="291629"/>
              <a:ext cx="6416720" cy="954931"/>
              <a:chOff x="1474724" y="288357"/>
              <a:chExt cx="6416720" cy="95493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4752029" y="28835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C228D8A-D0FC-4ED7-A68F-E6B91A60C677}"/>
                  </a:ext>
                </a:extLst>
              </p:cNvPr>
              <p:cNvGrpSpPr/>
              <p:nvPr/>
            </p:nvGrpSpPr>
            <p:grpSpPr>
              <a:xfrm>
                <a:off x="1474724" y="295164"/>
                <a:ext cx="3139415" cy="948124"/>
                <a:chOff x="1474724" y="295164"/>
                <a:chExt cx="3139415" cy="94812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582DFD2-1D5D-4CB4-B23B-0BC08B72DC4E}"/>
                    </a:ext>
                  </a:extLst>
                </p:cNvPr>
                <p:cNvSpPr/>
                <p:nvPr/>
              </p:nvSpPr>
              <p:spPr>
                <a:xfrm>
                  <a:off x="1474724" y="295164"/>
                  <a:ext cx="3139415" cy="948124"/>
                </a:xfrm>
                <a:prstGeom prst="ellipse">
                  <a:avLst/>
                </a:prstGeom>
                <a:solidFill>
                  <a:srgbClr val="0066FF">
                    <a:alpha val="20000"/>
                  </a:srgbClr>
                </a:solidFill>
                <a:ln w="1905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0AA1BD5-9B79-42C7-AE7D-603705791944}"/>
                    </a:ext>
                  </a:extLst>
                </p:cNvPr>
                <p:cNvGrpSpPr/>
                <p:nvPr/>
              </p:nvGrpSpPr>
              <p:grpSpPr>
                <a:xfrm>
                  <a:off x="1987986" y="864804"/>
                  <a:ext cx="2102686" cy="79133"/>
                  <a:chOff x="2286000" y="1790700"/>
                  <a:chExt cx="3139440" cy="113605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2C47DCC-FA48-4BE0-9CF1-E0BA22C8C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6000" y="1790700"/>
                    <a:ext cx="31242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>
                    <a:extLst>
                      <a:ext uri="{FF2B5EF4-FFF2-40B4-BE49-F238E27FC236}">
                        <a16:creationId xmlns:a16="http://schemas.microsoft.com/office/drawing/2014/main" id="{C719284E-DB97-44C0-80C9-9FFEC6D33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240" y="1904305"/>
                    <a:ext cx="3124200" cy="0"/>
                  </a:xfrm>
                  <a:prstGeom prst="line">
                    <a:avLst/>
                  </a:prstGeom>
                  <a:ln w="34925" cap="rnd">
                    <a:solidFill>
                      <a:srgbClr val="FF0000">
                        <a:alpha val="77000"/>
                      </a:srgbClr>
                    </a:solidFill>
                    <a:prstDash val="sysDot"/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8FD631F-B5E5-4922-968C-04577D0849FB}"/>
                  </a:ext>
                </a:extLst>
              </p:cNvPr>
              <p:cNvGrpSpPr/>
              <p:nvPr/>
            </p:nvGrpSpPr>
            <p:grpSpPr>
              <a:xfrm>
                <a:off x="5282365" y="864693"/>
                <a:ext cx="2102686" cy="85483"/>
                <a:chOff x="2286000" y="1790700"/>
                <a:chExt cx="3139439" cy="122732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DD7261-63EA-4688-8876-98C858D7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1790700"/>
                  <a:ext cx="3124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D449A4C-2386-4509-90AB-C1AD8202E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8" y="1913432"/>
                  <a:ext cx="3124201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1722133" y="585250"/>
              <a:ext cx="652538" cy="292264"/>
              <a:chOff x="9020633" y="1397791"/>
              <a:chExt cx="652538" cy="281252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39779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3728527" y="571796"/>
              <a:ext cx="652538" cy="306595"/>
              <a:chOff x="8934046" y="1384000"/>
              <a:chExt cx="652538" cy="29504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0965BF7-1CFD-4537-B286-8728E3477788}"/>
                </a:ext>
              </a:extLst>
            </p:cNvPr>
            <p:cNvGrpSpPr/>
            <p:nvPr/>
          </p:nvGrpSpPr>
          <p:grpSpPr>
            <a:xfrm>
              <a:off x="7058154" y="566036"/>
              <a:ext cx="652538" cy="306595"/>
              <a:chOff x="8984846" y="1384000"/>
              <a:chExt cx="652538" cy="29504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FE80C8-B0EF-4F45-9C4D-6A39DDE70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A3A5ED4-39AF-408D-8FA3-B7247394094E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DF41603-7579-478B-81F7-13666123A768}"/>
                </a:ext>
              </a:extLst>
            </p:cNvPr>
            <p:cNvGrpSpPr/>
            <p:nvPr/>
          </p:nvGrpSpPr>
          <p:grpSpPr>
            <a:xfrm>
              <a:off x="4934248" y="571409"/>
              <a:ext cx="652538" cy="306595"/>
              <a:chOff x="8934046" y="1384000"/>
              <a:chExt cx="652538" cy="29504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E0021E-F00A-490F-82CD-6E3E2C09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9276FFA-6A65-46FE-BFE7-05B8C8268245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5E937-8D95-4077-8D73-6C91F67B43E2}"/>
              </a:ext>
            </a:extLst>
          </p:cNvPr>
          <p:cNvGrpSpPr/>
          <p:nvPr/>
        </p:nvGrpSpPr>
        <p:grpSpPr>
          <a:xfrm>
            <a:off x="240047" y="5743072"/>
            <a:ext cx="3794427" cy="998296"/>
            <a:chOff x="3175151" y="5400129"/>
            <a:chExt cx="3794427" cy="99829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0B57C7B-92DC-46D1-82CD-9A75EB219A42}"/>
                </a:ext>
              </a:extLst>
            </p:cNvPr>
            <p:cNvSpPr/>
            <p:nvPr/>
          </p:nvSpPr>
          <p:spPr>
            <a:xfrm>
              <a:off x="3175151" y="5400129"/>
              <a:ext cx="3765551" cy="99829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524A0A2-EC7D-4A81-96B3-3D72CDF997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0437" y="5927557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670E22E-3F6D-4FA8-8AA1-A85F7B33C8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4877" y="603844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DD7D3F0-E948-4D7E-8C06-DAE0140E8387}"/>
                </a:ext>
              </a:extLst>
            </p:cNvPr>
            <p:cNvGrpSpPr/>
            <p:nvPr/>
          </p:nvGrpSpPr>
          <p:grpSpPr>
            <a:xfrm>
              <a:off x="3390616" y="5616489"/>
              <a:ext cx="652538" cy="306595"/>
              <a:chOff x="8984846" y="1384000"/>
              <a:chExt cx="652538" cy="295043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23351FB-DC97-40BD-AED7-C68BAF152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4B7125C-FD90-4B9D-A245-BC37389F7823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823C2AC-6E80-4B73-8600-C1A66D6718F3}"/>
                </a:ext>
              </a:extLst>
            </p:cNvPr>
            <p:cNvGrpSpPr/>
            <p:nvPr/>
          </p:nvGrpSpPr>
          <p:grpSpPr>
            <a:xfrm>
              <a:off x="6317040" y="5622005"/>
              <a:ext cx="652538" cy="306595"/>
              <a:chOff x="8934046" y="1384000"/>
              <a:chExt cx="652538" cy="295043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986FB5D-0737-486F-B90F-90F634FD4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A4A345-A813-4F29-BC63-426476366001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639013-73F3-4C20-A2E6-2A2822CFA99F}"/>
              </a:ext>
            </a:extLst>
          </p:cNvPr>
          <p:cNvGrpSpPr/>
          <p:nvPr/>
        </p:nvGrpSpPr>
        <p:grpSpPr>
          <a:xfrm>
            <a:off x="247345" y="4579652"/>
            <a:ext cx="3773122" cy="1023266"/>
            <a:chOff x="3835551" y="4236709"/>
            <a:chExt cx="3773122" cy="102326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62DCB2-235E-4B89-BBB2-F27844F7775F}"/>
                </a:ext>
              </a:extLst>
            </p:cNvPr>
            <p:cNvSpPr/>
            <p:nvPr/>
          </p:nvSpPr>
          <p:spPr>
            <a:xfrm>
              <a:off x="3835551" y="4236709"/>
              <a:ext cx="3765550" cy="102326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DB419A-7E47-4784-9762-67E7E3052EFE}"/>
                </a:ext>
              </a:extLst>
            </p:cNvPr>
            <p:cNvCxnSpPr>
              <a:cxnSpLocks/>
            </p:cNvCxnSpPr>
            <p:nvPr/>
          </p:nvCxnSpPr>
          <p:spPr>
            <a:xfrm>
              <a:off x="4225917" y="4857582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BF2AB4E-FF9F-430E-AA80-6184F55629A6}"/>
                </a:ext>
              </a:extLst>
            </p:cNvPr>
            <p:cNvCxnSpPr>
              <a:cxnSpLocks/>
            </p:cNvCxnSpPr>
            <p:nvPr/>
          </p:nvCxnSpPr>
          <p:spPr>
            <a:xfrm>
              <a:off x="4240357" y="493989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9A0BCD6-FEFC-437A-826D-C76F906AFC65}"/>
                </a:ext>
              </a:extLst>
            </p:cNvPr>
            <p:cNvGrpSpPr/>
            <p:nvPr/>
          </p:nvGrpSpPr>
          <p:grpSpPr>
            <a:xfrm>
              <a:off x="4049504" y="4562106"/>
              <a:ext cx="652538" cy="306595"/>
              <a:chOff x="8984846" y="1384000"/>
              <a:chExt cx="652538" cy="295043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1480FF5-15A6-41AE-B5E6-486701792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6DD0F1A-8B75-40AD-B6B4-22CAC0D1ED75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B89BC13-1B8F-4B83-B992-7A35E89BFF65}"/>
                </a:ext>
              </a:extLst>
            </p:cNvPr>
            <p:cNvGrpSpPr/>
            <p:nvPr/>
          </p:nvGrpSpPr>
          <p:grpSpPr>
            <a:xfrm>
              <a:off x="6956135" y="4549360"/>
              <a:ext cx="652538" cy="305436"/>
              <a:chOff x="8915665" y="1385115"/>
              <a:chExt cx="652538" cy="293928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AEEB243-97B1-4275-ABB1-F1D29975F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7619546-F2F5-48CA-A7C8-C19076552638}"/>
                  </a:ext>
                </a:extLst>
              </p:cNvPr>
              <p:cNvSpPr txBox="1"/>
              <p:nvPr/>
            </p:nvSpPr>
            <p:spPr>
              <a:xfrm>
                <a:off x="8915665" y="1385115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FC121E7-698F-4B20-9BBB-362C50208C24}"/>
              </a:ext>
            </a:extLst>
          </p:cNvPr>
          <p:cNvSpPr txBox="1"/>
          <p:nvPr/>
        </p:nvSpPr>
        <p:spPr>
          <a:xfrm>
            <a:off x="5267563" y="608028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BED955-2433-4BBA-B2A2-D18DA0EFE3A2}"/>
              </a:ext>
            </a:extLst>
          </p:cNvPr>
          <p:cNvSpPr txBox="1"/>
          <p:nvPr/>
        </p:nvSpPr>
        <p:spPr>
          <a:xfrm>
            <a:off x="5564393" y="560291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CCF3B0-03CE-4622-AC52-FF00EBDCE679}"/>
              </a:ext>
            </a:extLst>
          </p:cNvPr>
          <p:cNvSpPr txBox="1"/>
          <p:nvPr/>
        </p:nvSpPr>
        <p:spPr>
          <a:xfrm>
            <a:off x="6967903" y="4712346"/>
            <a:ext cx="46166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8C7C7C-247F-453F-B138-9D54C2058A07}"/>
              </a:ext>
            </a:extLst>
          </p:cNvPr>
          <p:cNvSpPr txBox="1"/>
          <p:nvPr/>
        </p:nvSpPr>
        <p:spPr>
          <a:xfrm>
            <a:off x="4560527" y="4996079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北二辅运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395CBB9-D035-42E2-A85C-32FE4ED4CA1A}"/>
              </a:ext>
            </a:extLst>
          </p:cNvPr>
          <p:cNvSpPr txBox="1"/>
          <p:nvPr/>
        </p:nvSpPr>
        <p:spPr>
          <a:xfrm>
            <a:off x="503863" y="44569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1588414" y="357333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FC0545-9918-4056-8D7A-1126EBFC41D2}"/>
              </a:ext>
            </a:extLst>
          </p:cNvPr>
          <p:cNvSpPr txBox="1"/>
          <p:nvPr/>
        </p:nvSpPr>
        <p:spPr>
          <a:xfrm>
            <a:off x="4813730" y="357333"/>
            <a:ext cx="177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1645441" y="13097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瓦斯专用巷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>
            <a:off x="3370482" y="170297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5258153" y="1986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3BA3E32-E94B-4BF2-A82E-6E2B308A6221}"/>
              </a:ext>
            </a:extLst>
          </p:cNvPr>
          <p:cNvCxnSpPr/>
          <p:nvPr/>
        </p:nvCxnSpPr>
        <p:spPr>
          <a:xfrm>
            <a:off x="7412400" y="2340957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2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交叉坐标确定曲线所经过的网格数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07167"/>
            <a:ext cx="5385156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曲线经过的网格区域计算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0A407-9930-4A8E-9AFB-F99776B5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72" y="958958"/>
            <a:ext cx="7274737" cy="545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1883532" y="1556792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>
            <a:cxnSpLocks/>
          </p:cNvCxnSpPr>
          <p:nvPr/>
        </p:nvCxnSpPr>
        <p:spPr>
          <a:xfrm>
            <a:off x="2783632" y="2744924"/>
            <a:ext cx="117837" cy="48756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>
            <a:off x="3035660" y="2204864"/>
            <a:ext cx="576064" cy="1440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7C769EF-16FB-44C3-95CF-3405E40EAD10}"/>
              </a:ext>
            </a:extLst>
          </p:cNvPr>
          <p:cNvSpPr/>
          <p:nvPr/>
        </p:nvSpPr>
        <p:spPr>
          <a:xfrm>
            <a:off x="11669959" y="4212144"/>
            <a:ext cx="9820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4583832" y="2816932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 rot="5400000">
            <a:off x="2378296" y="2106144"/>
            <a:ext cx="1046440" cy="30777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1991544" y="1808820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51E329-9AEC-4022-9287-C103D185C2F2}"/>
              </a:ext>
            </a:extLst>
          </p:cNvPr>
          <p:cNvGrpSpPr/>
          <p:nvPr/>
        </p:nvGrpSpPr>
        <p:grpSpPr>
          <a:xfrm>
            <a:off x="2423592" y="2204864"/>
            <a:ext cx="6840759" cy="1764196"/>
            <a:chOff x="5015881" y="1700808"/>
            <a:chExt cx="6840759" cy="176419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74F0126-9017-4CCC-AA26-C0B28FA9240C}"/>
                </a:ext>
              </a:extLst>
            </p:cNvPr>
            <p:cNvSpPr/>
            <p:nvPr/>
          </p:nvSpPr>
          <p:spPr>
            <a:xfrm>
              <a:off x="6636060" y="1700808"/>
              <a:ext cx="5220580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BAD0309-FB98-4927-B7DE-8FF148CF765A}"/>
                </a:ext>
              </a:extLst>
            </p:cNvPr>
            <p:cNvSpPr/>
            <p:nvPr/>
          </p:nvSpPr>
          <p:spPr>
            <a:xfrm rot="5400000">
              <a:off x="8928049" y="2361147"/>
              <a:ext cx="900100" cy="4435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E3933CD-FF93-4B30-A9BF-46FADDBFB5A5}"/>
                </a:ext>
              </a:extLst>
            </p:cNvPr>
            <p:cNvSpPr/>
            <p:nvPr/>
          </p:nvSpPr>
          <p:spPr>
            <a:xfrm>
              <a:off x="5015881" y="3032956"/>
              <a:ext cx="6034652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BAE9E41-47F9-43A3-A662-7A2FF731E4EF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21328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D10D89B-5345-4A83-958A-63C79DB84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30329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0051B471-6699-4334-B35B-C309DDC3FABE}"/>
              </a:ext>
            </a:extLst>
          </p:cNvPr>
          <p:cNvSpPr/>
          <p:nvPr/>
        </p:nvSpPr>
        <p:spPr>
          <a:xfrm>
            <a:off x="9192344" y="1988840"/>
            <a:ext cx="9566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DDC37CB-4E4A-457A-BBD4-8A841AD945FC}"/>
              </a:ext>
            </a:extLst>
          </p:cNvPr>
          <p:cNvGrpSpPr/>
          <p:nvPr/>
        </p:nvGrpSpPr>
        <p:grpSpPr>
          <a:xfrm>
            <a:off x="3647728" y="1916832"/>
            <a:ext cx="3139415" cy="948124"/>
            <a:chOff x="2639616" y="512676"/>
            <a:chExt cx="3139415" cy="94812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C228D8A-D0FC-4ED7-A68F-E6B91A60C677}"/>
                </a:ext>
              </a:extLst>
            </p:cNvPr>
            <p:cNvGrpSpPr/>
            <p:nvPr/>
          </p:nvGrpSpPr>
          <p:grpSpPr>
            <a:xfrm>
              <a:off x="2639616" y="512676"/>
              <a:ext cx="3139415" cy="948124"/>
              <a:chOff x="1474724" y="468377"/>
              <a:chExt cx="3139415" cy="948124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582DFD2-1D5D-4CB4-B23B-0BC08B72DC4E}"/>
                  </a:ext>
                </a:extLst>
              </p:cNvPr>
              <p:cNvSpPr/>
              <p:nvPr/>
            </p:nvSpPr>
            <p:spPr>
              <a:xfrm>
                <a:off x="1474724" y="46837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0AA1BD5-9B79-42C7-AE7D-603705791944}"/>
                  </a:ext>
                </a:extLst>
              </p:cNvPr>
              <p:cNvGrpSpPr/>
              <p:nvPr/>
            </p:nvGrpSpPr>
            <p:grpSpPr>
              <a:xfrm>
                <a:off x="1987986" y="1038001"/>
                <a:ext cx="2102685" cy="79298"/>
                <a:chOff x="2285999" y="2039342"/>
                <a:chExt cx="3139439" cy="113842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72C47DCC-FA48-4BE0-9CF1-E0BA22C8C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5999" y="2039342"/>
                  <a:ext cx="312419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C719284E-DB97-44C0-80C9-9FFEC6D33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9" y="2153184"/>
                  <a:ext cx="3124199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3008749" y="775734"/>
              <a:ext cx="652538" cy="316046"/>
              <a:chOff x="9020633" y="1541601"/>
              <a:chExt cx="652538" cy="30413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59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54160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5015143" y="775733"/>
              <a:ext cx="652538" cy="316939"/>
              <a:chOff x="8934046" y="1540750"/>
              <a:chExt cx="652538" cy="304994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67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54075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9478129-5B0D-4B48-8E80-9158D19434F4}"/>
              </a:ext>
            </a:extLst>
          </p:cNvPr>
          <p:cNvGrpSpPr/>
          <p:nvPr/>
        </p:nvGrpSpPr>
        <p:grpSpPr>
          <a:xfrm>
            <a:off x="2027548" y="3212976"/>
            <a:ext cx="3139415" cy="948124"/>
            <a:chOff x="5872909" y="332656"/>
            <a:chExt cx="3139415" cy="948124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7438CF8-25AF-427F-B656-98A61FAB9A86}"/>
                </a:ext>
              </a:extLst>
            </p:cNvPr>
            <p:cNvGrpSpPr/>
            <p:nvPr/>
          </p:nvGrpSpPr>
          <p:grpSpPr>
            <a:xfrm>
              <a:off x="5872909" y="332656"/>
              <a:ext cx="3139415" cy="948124"/>
              <a:chOff x="5872909" y="332656"/>
              <a:chExt cx="3139415" cy="9481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5872909" y="332656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0965BF7-1CFD-4537-B286-8728E3477788}"/>
                  </a:ext>
                </a:extLst>
              </p:cNvPr>
              <p:cNvGrpSpPr/>
              <p:nvPr/>
            </p:nvGrpSpPr>
            <p:grpSpPr>
              <a:xfrm>
                <a:off x="8344770" y="607063"/>
                <a:ext cx="652538" cy="306595"/>
                <a:chOff x="8984846" y="1384000"/>
                <a:chExt cx="652538" cy="295043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69FE80C8-B0EF-4F45-9C4D-6A39DDE70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A3A5ED4-39AF-408D-8FA3-B7247394094E}"/>
                    </a:ext>
                  </a:extLst>
                </p:cNvPr>
                <p:cNvSpPr txBox="1"/>
                <p:nvPr/>
              </p:nvSpPr>
              <p:spPr>
                <a:xfrm>
                  <a:off x="89848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72m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6DF41603-7579-478B-81F7-13666123A768}"/>
                  </a:ext>
                </a:extLst>
              </p:cNvPr>
              <p:cNvGrpSpPr/>
              <p:nvPr/>
            </p:nvGrpSpPr>
            <p:grpSpPr>
              <a:xfrm>
                <a:off x="6220864" y="612436"/>
                <a:ext cx="652538" cy="306595"/>
                <a:chOff x="8934046" y="1384000"/>
                <a:chExt cx="652538" cy="295043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35E0021E-F00A-490F-82CD-6E3E2C09B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9276FFA-6A65-46FE-BFE7-05B8C8268245}"/>
                    </a:ext>
                  </a:extLst>
                </p:cNvPr>
                <p:cNvSpPr txBox="1"/>
                <p:nvPr/>
              </p:nvSpPr>
              <p:spPr>
                <a:xfrm>
                  <a:off x="89340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8FD631F-B5E5-4922-968C-04577D0849FB}"/>
                </a:ext>
              </a:extLst>
            </p:cNvPr>
            <p:cNvGrpSpPr/>
            <p:nvPr/>
          </p:nvGrpSpPr>
          <p:grpSpPr>
            <a:xfrm>
              <a:off x="6447257" y="908992"/>
              <a:ext cx="2102686" cy="85483"/>
              <a:chOff x="2286000" y="1790700"/>
              <a:chExt cx="3139439" cy="12273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CDD7261-63EA-4688-8876-98C858D7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1790700"/>
                <a:ext cx="31242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D449A4C-2386-4509-90AB-C1AD8202E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38" y="1913432"/>
                <a:ext cx="3124201" cy="0"/>
              </a:xfrm>
              <a:prstGeom prst="line">
                <a:avLst/>
              </a:prstGeom>
              <a:ln w="34925" cap="rnd">
                <a:solidFill>
                  <a:srgbClr val="FF0000">
                    <a:alpha val="77000"/>
                  </a:srgb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5159896" y="3573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F71E9C1-EBB8-4B35-9C79-C7C082778551}"/>
              </a:ext>
            </a:extLst>
          </p:cNvPr>
          <p:cNvSpPr txBox="1"/>
          <p:nvPr/>
        </p:nvSpPr>
        <p:spPr>
          <a:xfrm>
            <a:off x="6852084" y="224086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辅运巷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B9BB590-4B98-4778-BB9C-F24CC4FE6D7D}"/>
              </a:ext>
            </a:extLst>
          </p:cNvPr>
          <p:cNvSpPr txBox="1"/>
          <p:nvPr/>
        </p:nvSpPr>
        <p:spPr>
          <a:xfrm rot="5400000">
            <a:off x="6312894" y="2888070"/>
            <a:ext cx="1015663" cy="369332"/>
          </a:xfrm>
          <a:prstGeom prst="rect">
            <a:avLst/>
          </a:prstGeom>
          <a:noFill/>
        </p:spPr>
        <p:txBody>
          <a:bodyPr vert="vert270" wrap="square" rtlCol="0" anchor="t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4D7CD8-FF2A-4B8B-BA31-81F810608C90}"/>
              </a:ext>
            </a:extLst>
          </p:cNvPr>
          <p:cNvSpPr txBox="1"/>
          <p:nvPr/>
        </p:nvSpPr>
        <p:spPr>
          <a:xfrm>
            <a:off x="2891644" y="4149080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</p:spTree>
    <p:extLst>
      <p:ext uri="{BB962C8B-B14F-4D97-AF65-F5344CB8AC3E}">
        <p14:creationId xmlns:p14="http://schemas.microsoft.com/office/powerpoint/2010/main" val="397730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DB4178-B8AE-40C5-AC2C-3A9F9BC734C5}"/>
              </a:ext>
            </a:extLst>
          </p:cNvPr>
          <p:cNvGrpSpPr/>
          <p:nvPr/>
        </p:nvGrpSpPr>
        <p:grpSpPr>
          <a:xfrm>
            <a:off x="1091444" y="1196752"/>
            <a:ext cx="7346111" cy="4140200"/>
            <a:chOff x="2495600" y="1412776"/>
            <a:chExt cx="7346111" cy="41402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FD11F3-D51A-4B39-9004-544EBC7275F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600" y="1412776"/>
              <a:ext cx="1862455" cy="41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5F1D5A-7376-441B-918D-41604F901062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>
              <a:off x="3192931" y="2551649"/>
              <a:ext cx="4139565" cy="18618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4E665D1-5531-40D4-8496-A867533E9164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68008" y="1412776"/>
              <a:ext cx="189801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DA26EE7-6E59-4FBF-82FF-5ACE668A87C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40216" y="1412776"/>
              <a:ext cx="180149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4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55F1BF-F95E-4DA7-91A2-BE5B14EA3AEF}"/>
              </a:ext>
            </a:extLst>
          </p:cNvPr>
          <p:cNvSpPr/>
          <p:nvPr/>
        </p:nvSpPr>
        <p:spPr>
          <a:xfrm>
            <a:off x="2261044" y="849745"/>
            <a:ext cx="327245" cy="4756728"/>
          </a:xfrm>
          <a:prstGeom prst="rect">
            <a:avLst/>
          </a:prstGeom>
          <a:solidFill>
            <a:schemeClr val="accent1">
              <a:alpha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油型气涌出危险性定量评价软件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DCC9B-7695-4EB8-9CE1-D545E4E41D0C}"/>
              </a:ext>
            </a:extLst>
          </p:cNvPr>
          <p:cNvSpPr/>
          <p:nvPr/>
        </p:nvSpPr>
        <p:spPr>
          <a:xfrm>
            <a:off x="2990886" y="365751"/>
            <a:ext cx="327246" cy="99244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因素分析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47A18F-053A-4E78-8F94-EE0576D7329A}"/>
              </a:ext>
            </a:extLst>
          </p:cNvPr>
          <p:cNvSpPr/>
          <p:nvPr/>
        </p:nvSpPr>
        <p:spPr>
          <a:xfrm>
            <a:off x="2990886" y="3252551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指标计算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7AD3A3-D2FA-4C65-A116-434C73C85A6D}"/>
              </a:ext>
            </a:extLst>
          </p:cNvPr>
          <p:cNvSpPr/>
          <p:nvPr/>
        </p:nvSpPr>
        <p:spPr>
          <a:xfrm>
            <a:off x="2990886" y="4930900"/>
            <a:ext cx="327245" cy="10620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结果保存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16E35-47C7-469F-97F4-0ECBB38F4C50}"/>
              </a:ext>
            </a:extLst>
          </p:cNvPr>
          <p:cNvSpPr/>
          <p:nvPr/>
        </p:nvSpPr>
        <p:spPr>
          <a:xfrm>
            <a:off x="3719500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岩层稳定性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24C8C8-AEBC-47E9-BAEC-3C6CF2B04BFA}"/>
              </a:ext>
            </a:extLst>
          </p:cNvPr>
          <p:cNvSpPr/>
          <p:nvPr/>
        </p:nvSpPr>
        <p:spPr>
          <a:xfrm>
            <a:off x="4985413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岩层渗透性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BF9D1-8399-44ED-9791-B36884A86C56}"/>
              </a:ext>
            </a:extLst>
          </p:cNvPr>
          <p:cNvSpPr/>
          <p:nvPr/>
        </p:nvSpPr>
        <p:spPr>
          <a:xfrm>
            <a:off x="6251326" y="683505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地质构造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11EC6D-A0C6-477B-94C2-E9587584DA51}"/>
              </a:ext>
            </a:extLst>
          </p:cNvPr>
          <p:cNvSpPr/>
          <p:nvPr/>
        </p:nvSpPr>
        <p:spPr>
          <a:xfrm>
            <a:off x="7488614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岩层电性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A27910-1D99-4A42-9282-FDD77A781936}"/>
              </a:ext>
            </a:extLst>
          </p:cNvPr>
          <p:cNvSpPr/>
          <p:nvPr/>
        </p:nvSpPr>
        <p:spPr>
          <a:xfrm>
            <a:off x="2994212" y="1574202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8941DD-7BCF-47A7-9D57-9CA923D53678}"/>
              </a:ext>
            </a:extLst>
          </p:cNvPr>
          <p:cNvSpPr/>
          <p:nvPr/>
        </p:nvSpPr>
        <p:spPr>
          <a:xfrm>
            <a:off x="3660618" y="1455136"/>
            <a:ext cx="5087735" cy="134244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C93750-4B10-458C-B115-3C58D8B4C0A8}"/>
              </a:ext>
            </a:extLst>
          </p:cNvPr>
          <p:cNvSpPr/>
          <p:nvPr/>
        </p:nvSpPr>
        <p:spPr>
          <a:xfrm>
            <a:off x="3660287" y="517165"/>
            <a:ext cx="5087735" cy="689620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A674F1E-BE7C-4CC6-9A15-6F165EE55AFF}"/>
              </a:ext>
            </a:extLst>
          </p:cNvPr>
          <p:cNvGrpSpPr/>
          <p:nvPr/>
        </p:nvGrpSpPr>
        <p:grpSpPr>
          <a:xfrm>
            <a:off x="3660288" y="3045503"/>
            <a:ext cx="5087734" cy="1750714"/>
            <a:chOff x="3660288" y="3009614"/>
            <a:chExt cx="5087734" cy="17866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FB5486-1B9A-45FD-B4A8-82A1118BD7E6}"/>
                </a:ext>
              </a:extLst>
            </p:cNvPr>
            <p:cNvSpPr/>
            <p:nvPr/>
          </p:nvSpPr>
          <p:spPr>
            <a:xfrm>
              <a:off x="3764344" y="3071915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电法评价指标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79AD47-4277-4453-887B-51FC54887741}"/>
                </a:ext>
              </a:extLst>
            </p:cNvPr>
            <p:cNvSpPr/>
            <p:nvPr/>
          </p:nvSpPr>
          <p:spPr>
            <a:xfrm>
              <a:off x="5507527" y="3522381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稳定性参数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B844BDC-376E-4DFE-8D9C-F5D7C6949759}"/>
                </a:ext>
              </a:extLst>
            </p:cNvPr>
            <p:cNvSpPr/>
            <p:nvPr/>
          </p:nvSpPr>
          <p:spPr>
            <a:xfrm>
              <a:off x="3764344" y="3522143"/>
              <a:ext cx="1353639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最大破坏深度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924E1B-66A6-441D-9BB5-AFAB3DCB3F6B}"/>
                </a:ext>
              </a:extLst>
            </p:cNvPr>
            <p:cNvSpPr/>
            <p:nvPr/>
          </p:nvSpPr>
          <p:spPr>
            <a:xfrm>
              <a:off x="4742362" y="3931875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渗透性参数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390F21D-4297-4D5A-84B4-F35FA28CC738}"/>
                </a:ext>
              </a:extLst>
            </p:cNvPr>
            <p:cNvSpPr/>
            <p:nvPr/>
          </p:nvSpPr>
          <p:spPr>
            <a:xfrm>
              <a:off x="4742362" y="4382103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地质构造参数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60BB6E6-D843-4AD3-91F1-E9CCF052EEEA}"/>
                </a:ext>
              </a:extLst>
            </p:cNvPr>
            <p:cNvSpPr/>
            <p:nvPr/>
          </p:nvSpPr>
          <p:spPr>
            <a:xfrm>
              <a:off x="5503667" y="3070371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电性参数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752500A-733D-485A-9347-91171C14B9E2}"/>
                </a:ext>
              </a:extLst>
            </p:cNvPr>
            <p:cNvSpPr/>
            <p:nvPr/>
          </p:nvSpPr>
          <p:spPr>
            <a:xfrm>
              <a:off x="3660288" y="3009614"/>
              <a:ext cx="5087734" cy="17866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AE371AC-222B-490D-AA73-063BEDC5E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7422" y="3239639"/>
              <a:ext cx="270334" cy="1"/>
            </a:xfrm>
            <a:prstGeom prst="straightConnector1">
              <a:avLst/>
            </a:prstGeom>
            <a:ln w="38100">
              <a:solidFill>
                <a:srgbClr val="FF0000">
                  <a:alpha val="55000"/>
                </a:srgbClr>
              </a:solidFill>
              <a:headEnd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E9EECC8-A63D-4B70-8C70-774C7661551C}"/>
                </a:ext>
              </a:extLst>
            </p:cNvPr>
            <p:cNvCxnSpPr>
              <a:cxnSpLocks/>
            </p:cNvCxnSpPr>
            <p:nvPr/>
          </p:nvCxnSpPr>
          <p:spPr>
            <a:xfrm>
              <a:off x="5177588" y="3691897"/>
              <a:ext cx="270334" cy="238"/>
            </a:xfrm>
            <a:prstGeom prst="straightConnector1">
              <a:avLst/>
            </a:prstGeom>
            <a:ln w="38100">
              <a:solidFill>
                <a:srgbClr val="FF0000">
                  <a:alpha val="55000"/>
                </a:srgbClr>
              </a:solidFill>
              <a:headEnd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ACA85BC-B23F-47A0-9535-4B60188560D2}"/>
              </a:ext>
            </a:extLst>
          </p:cNvPr>
          <p:cNvSpPr/>
          <p:nvPr/>
        </p:nvSpPr>
        <p:spPr>
          <a:xfrm>
            <a:off x="4043957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电法探测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5C1884-19C8-46A1-B5A8-42FB22405F21}"/>
              </a:ext>
            </a:extLst>
          </p:cNvPr>
          <p:cNvSpPr/>
          <p:nvPr/>
        </p:nvSpPr>
        <p:spPr>
          <a:xfrm>
            <a:off x="5451656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电位信号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7D94A-3E08-4D53-B4F6-01C6A7D5DD95}"/>
              </a:ext>
            </a:extLst>
          </p:cNvPr>
          <p:cNvSpPr/>
          <p:nvPr/>
        </p:nvSpPr>
        <p:spPr>
          <a:xfrm>
            <a:off x="6859354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视电阻率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549F99B-6821-4582-A377-A457EC681ED5}"/>
              </a:ext>
            </a:extLst>
          </p:cNvPr>
          <p:cNvCxnSpPr>
            <a:cxnSpLocks/>
          </p:cNvCxnSpPr>
          <p:nvPr/>
        </p:nvCxnSpPr>
        <p:spPr>
          <a:xfrm>
            <a:off x="5157784" y="1737175"/>
            <a:ext cx="270334" cy="238"/>
          </a:xfrm>
          <a:prstGeom prst="straightConnector1">
            <a:avLst/>
          </a:prstGeom>
          <a:ln w="381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A23EF5-939E-455D-81AC-4421CFA6ED63}"/>
              </a:ext>
            </a:extLst>
          </p:cNvPr>
          <p:cNvCxnSpPr>
            <a:cxnSpLocks/>
          </p:cNvCxnSpPr>
          <p:nvPr/>
        </p:nvCxnSpPr>
        <p:spPr>
          <a:xfrm>
            <a:off x="6577667" y="1737175"/>
            <a:ext cx="270334" cy="238"/>
          </a:xfrm>
          <a:prstGeom prst="straightConnector1">
            <a:avLst/>
          </a:prstGeom>
          <a:ln w="381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034382-12C4-42BB-A780-E6303B548029}"/>
              </a:ext>
            </a:extLst>
          </p:cNvPr>
          <p:cNvSpPr/>
          <p:nvPr/>
        </p:nvSpPr>
        <p:spPr>
          <a:xfrm>
            <a:off x="4240253" y="2163555"/>
            <a:ext cx="152936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岩层参数设置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E8585C-846E-41F7-8D13-28ED701AEC27}"/>
              </a:ext>
            </a:extLst>
          </p:cNvPr>
          <p:cNvGrpSpPr/>
          <p:nvPr/>
        </p:nvGrpSpPr>
        <p:grpSpPr>
          <a:xfrm>
            <a:off x="6461110" y="2044627"/>
            <a:ext cx="1269038" cy="651287"/>
            <a:chOff x="6747764" y="2500344"/>
            <a:chExt cx="1703469" cy="84292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40FF-A9A3-472A-9A5E-7729DB5BF31F}"/>
                </a:ext>
              </a:extLst>
            </p:cNvPr>
            <p:cNvSpPr/>
            <p:nvPr/>
          </p:nvSpPr>
          <p:spPr>
            <a:xfrm>
              <a:off x="6747764" y="2500344"/>
              <a:ext cx="1432389" cy="364758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通用参数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4FA2F9-D33A-40A5-8FEA-78CEF05BC094}"/>
                </a:ext>
              </a:extLst>
            </p:cNvPr>
            <p:cNvSpPr/>
            <p:nvPr/>
          </p:nvSpPr>
          <p:spPr>
            <a:xfrm>
              <a:off x="6747764" y="2978515"/>
              <a:ext cx="1703469" cy="364758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单岩层参数</a:t>
              </a:r>
            </a:p>
          </p:txBody>
        </p:sp>
      </p:grp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66FF0908-90EB-450A-81A3-AB1E78BDBD67}"/>
              </a:ext>
            </a:extLst>
          </p:cNvPr>
          <p:cNvSpPr/>
          <p:nvPr/>
        </p:nvSpPr>
        <p:spPr>
          <a:xfrm>
            <a:off x="5923831" y="2185542"/>
            <a:ext cx="464798" cy="338536"/>
          </a:xfrm>
          <a:prstGeom prst="leftBrace">
            <a:avLst>
              <a:gd name="adj1" fmla="val 8333"/>
              <a:gd name="adj2" fmla="val 46521"/>
            </a:avLst>
          </a:prstGeom>
          <a:ln w="3175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06461FF-9842-4530-8554-86CF6CB0D722}"/>
              </a:ext>
            </a:extLst>
          </p:cNvPr>
          <p:cNvCxnSpPr>
            <a:cxnSpLocks/>
          </p:cNvCxnSpPr>
          <p:nvPr/>
        </p:nvCxnSpPr>
        <p:spPr>
          <a:xfrm>
            <a:off x="6960462" y="3902915"/>
            <a:ext cx="432437" cy="0"/>
          </a:xfrm>
          <a:prstGeom prst="straightConnector1">
            <a:avLst/>
          </a:prstGeom>
          <a:ln w="38100">
            <a:solidFill>
              <a:srgbClr val="FF0000">
                <a:alpha val="55000"/>
              </a:srgb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09800B-2A37-4E8E-96BA-F90549DE165B}"/>
              </a:ext>
            </a:extLst>
          </p:cNvPr>
          <p:cNvSpPr/>
          <p:nvPr/>
        </p:nvSpPr>
        <p:spPr>
          <a:xfrm>
            <a:off x="7478733" y="3592947"/>
            <a:ext cx="1190578" cy="676458"/>
          </a:xfrm>
          <a:prstGeom prst="rect">
            <a:avLst/>
          </a:prstGeom>
          <a:solidFill>
            <a:srgbClr val="FF0066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总评价指标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C7F395-42BC-4D3C-A055-A113CAD3CF80}"/>
              </a:ext>
            </a:extLst>
          </p:cNvPr>
          <p:cNvCxnSpPr>
            <a:cxnSpLocks/>
          </p:cNvCxnSpPr>
          <p:nvPr/>
        </p:nvCxnSpPr>
        <p:spPr>
          <a:xfrm flipV="1">
            <a:off x="2673004" y="1101421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1A1CC0-0F4F-4CF4-B1B8-DBC8B266187C}"/>
              </a:ext>
            </a:extLst>
          </p:cNvPr>
          <p:cNvCxnSpPr>
            <a:cxnSpLocks/>
          </p:cNvCxnSpPr>
          <p:nvPr/>
        </p:nvCxnSpPr>
        <p:spPr>
          <a:xfrm flipV="1">
            <a:off x="2679067" y="2185540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C9DEE9-BE59-4CAD-B270-1B9DFA43B6B8}"/>
              </a:ext>
            </a:extLst>
          </p:cNvPr>
          <p:cNvCxnSpPr>
            <a:cxnSpLocks/>
          </p:cNvCxnSpPr>
          <p:nvPr/>
        </p:nvCxnSpPr>
        <p:spPr>
          <a:xfrm flipV="1">
            <a:off x="2670880" y="3835933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7E03C3-7ABF-496C-A2E0-9D2FB41A5612}"/>
              </a:ext>
            </a:extLst>
          </p:cNvPr>
          <p:cNvCxnSpPr>
            <a:cxnSpLocks/>
          </p:cNvCxnSpPr>
          <p:nvPr/>
        </p:nvCxnSpPr>
        <p:spPr>
          <a:xfrm flipV="1">
            <a:off x="2679067" y="5461908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10974B1-A0FA-4055-88FC-3C7BF997D9C6}"/>
              </a:ext>
            </a:extLst>
          </p:cNvPr>
          <p:cNvCxnSpPr>
            <a:cxnSpLocks/>
          </p:cNvCxnSpPr>
          <p:nvPr/>
        </p:nvCxnSpPr>
        <p:spPr>
          <a:xfrm flipV="1">
            <a:off x="3365680" y="849744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54B5773-7761-4029-B3C7-05A2BAD89A6B}"/>
              </a:ext>
            </a:extLst>
          </p:cNvPr>
          <p:cNvCxnSpPr>
            <a:cxnSpLocks/>
          </p:cNvCxnSpPr>
          <p:nvPr/>
        </p:nvCxnSpPr>
        <p:spPr>
          <a:xfrm flipV="1">
            <a:off x="3354044" y="2157585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3C091CE-5996-44B8-8C5F-64F82B9DED1F}"/>
              </a:ext>
            </a:extLst>
          </p:cNvPr>
          <p:cNvCxnSpPr>
            <a:cxnSpLocks/>
          </p:cNvCxnSpPr>
          <p:nvPr/>
        </p:nvCxnSpPr>
        <p:spPr>
          <a:xfrm flipV="1">
            <a:off x="3370345" y="3902914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0806FD3-23A6-476D-A2FB-408C8DC7C062}"/>
              </a:ext>
            </a:extLst>
          </p:cNvPr>
          <p:cNvCxnSpPr>
            <a:cxnSpLocks/>
          </p:cNvCxnSpPr>
          <p:nvPr/>
        </p:nvCxnSpPr>
        <p:spPr>
          <a:xfrm flipV="1">
            <a:off x="3344696" y="5461908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BCC2A7-2973-40F1-9BF3-C510B51405A0}"/>
              </a:ext>
            </a:extLst>
          </p:cNvPr>
          <p:cNvCxnSpPr>
            <a:cxnSpLocks/>
          </p:cNvCxnSpPr>
          <p:nvPr/>
        </p:nvCxnSpPr>
        <p:spPr>
          <a:xfrm>
            <a:off x="6095999" y="1202223"/>
            <a:ext cx="3" cy="252915"/>
          </a:xfrm>
          <a:prstGeom prst="straightConnector1">
            <a:avLst/>
          </a:prstGeom>
          <a:ln w="38100">
            <a:solidFill>
              <a:srgbClr val="7030A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18DE2-5CDA-446A-8193-5186964B637B}"/>
              </a:ext>
            </a:extLst>
          </p:cNvPr>
          <p:cNvCxnSpPr>
            <a:cxnSpLocks/>
          </p:cNvCxnSpPr>
          <p:nvPr/>
        </p:nvCxnSpPr>
        <p:spPr>
          <a:xfrm>
            <a:off x="6091302" y="2792588"/>
            <a:ext cx="3" cy="252915"/>
          </a:xfrm>
          <a:prstGeom prst="straightConnector1">
            <a:avLst/>
          </a:prstGeom>
          <a:ln w="38100">
            <a:solidFill>
              <a:schemeClr val="accent4">
                <a:alpha val="80000"/>
              </a:scheme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12B8182-1175-4BAF-AE2E-BC1B72FBE1F3}"/>
              </a:ext>
            </a:extLst>
          </p:cNvPr>
          <p:cNvCxnSpPr>
            <a:cxnSpLocks/>
          </p:cNvCxnSpPr>
          <p:nvPr/>
        </p:nvCxnSpPr>
        <p:spPr>
          <a:xfrm>
            <a:off x="6091302" y="4798660"/>
            <a:ext cx="3" cy="252915"/>
          </a:xfrm>
          <a:prstGeom prst="straightConnector1">
            <a:avLst/>
          </a:prstGeom>
          <a:ln w="38100">
            <a:solidFill>
              <a:srgbClr val="FF000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D6C9F74-A8C1-465D-9508-77588FB3721F}"/>
              </a:ext>
            </a:extLst>
          </p:cNvPr>
          <p:cNvSpPr/>
          <p:nvPr/>
        </p:nvSpPr>
        <p:spPr>
          <a:xfrm>
            <a:off x="3636014" y="5063891"/>
            <a:ext cx="5087735" cy="68962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E66426-D545-4F4E-86DE-66D74198FB0D}"/>
              </a:ext>
            </a:extLst>
          </p:cNvPr>
          <p:cNvSpPr/>
          <p:nvPr/>
        </p:nvSpPr>
        <p:spPr>
          <a:xfrm>
            <a:off x="3994305" y="5267938"/>
            <a:ext cx="1593030" cy="33853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电阻率分布云图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CDD25FE-0BB6-4D77-B41E-8AE9740456ED}"/>
              </a:ext>
            </a:extLst>
          </p:cNvPr>
          <p:cNvSpPr/>
          <p:nvPr/>
        </p:nvSpPr>
        <p:spPr>
          <a:xfrm>
            <a:off x="6496032" y="5267937"/>
            <a:ext cx="1593030" cy="33853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岩层参数表 </a:t>
            </a:r>
          </a:p>
        </p:txBody>
      </p:sp>
    </p:spTree>
    <p:extLst>
      <p:ext uri="{BB962C8B-B14F-4D97-AF65-F5344CB8AC3E}">
        <p14:creationId xmlns:p14="http://schemas.microsoft.com/office/powerpoint/2010/main" val="213363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B374AE-2957-4C8C-987D-88AB5FFDFF9B}"/>
              </a:ext>
            </a:extLst>
          </p:cNvPr>
          <p:cNvGrpSpPr/>
          <p:nvPr/>
        </p:nvGrpSpPr>
        <p:grpSpPr>
          <a:xfrm>
            <a:off x="1585286" y="418375"/>
            <a:ext cx="8024991" cy="3735932"/>
            <a:chOff x="1585286" y="418375"/>
            <a:chExt cx="8024991" cy="37359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F8C2F4-30FD-4A94-96BC-B690A006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1" r="6172"/>
            <a:stretch/>
          </p:blipFill>
          <p:spPr>
            <a:xfrm>
              <a:off x="6010277" y="1811492"/>
              <a:ext cx="3600000" cy="23122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13C8E8-5E4E-4DD3-9594-11E4239A1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r="7443"/>
            <a:stretch/>
          </p:blipFill>
          <p:spPr>
            <a:xfrm>
              <a:off x="2434087" y="1776193"/>
              <a:ext cx="3600000" cy="23781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1D2616-CC67-483B-952C-9C817D1F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" t="539" r="5813" b="-539"/>
            <a:stretch/>
          </p:blipFill>
          <p:spPr>
            <a:xfrm>
              <a:off x="1585286" y="710897"/>
              <a:ext cx="3600000" cy="22924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5EF4A-4972-40BF-9F01-130F5C4E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1110" r="7186"/>
            <a:stretch/>
          </p:blipFill>
          <p:spPr>
            <a:xfrm>
              <a:off x="4946727" y="418375"/>
              <a:ext cx="3600000" cy="23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3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FBC32C9-E038-435A-9B3E-AC51E5EA9CB8}"/>
              </a:ext>
            </a:extLst>
          </p:cNvPr>
          <p:cNvCxnSpPr/>
          <p:nvPr/>
        </p:nvCxnSpPr>
        <p:spPr>
          <a:xfrm flipV="1">
            <a:off x="3215680" y="452718"/>
            <a:ext cx="0" cy="2976282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9B6AD4-72D5-491D-81D8-93B43FCBAE64}"/>
              </a:ext>
            </a:extLst>
          </p:cNvPr>
          <p:cNvCxnSpPr/>
          <p:nvPr/>
        </p:nvCxnSpPr>
        <p:spPr>
          <a:xfrm>
            <a:off x="3215680" y="3429000"/>
            <a:ext cx="367240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弧形 20">
            <a:extLst>
              <a:ext uri="{FF2B5EF4-FFF2-40B4-BE49-F238E27FC236}">
                <a16:creationId xmlns:a16="http://schemas.microsoft.com/office/drawing/2014/main" id="{12D6DDEA-A36F-409F-B5C2-69FD50375623}"/>
              </a:ext>
            </a:extLst>
          </p:cNvPr>
          <p:cNvSpPr/>
          <p:nvPr/>
        </p:nvSpPr>
        <p:spPr>
          <a:xfrm>
            <a:off x="-240704" y="1160748"/>
            <a:ext cx="6156684" cy="4788532"/>
          </a:xfrm>
          <a:prstGeom prst="arc">
            <a:avLst/>
          </a:prstGeom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6254641-A9EB-4DEC-A80C-CCA3FE553FE4}"/>
              </a:ext>
            </a:extLst>
          </p:cNvPr>
          <p:cNvSpPr/>
          <p:nvPr/>
        </p:nvSpPr>
        <p:spPr>
          <a:xfrm>
            <a:off x="3179684" y="112474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FEA94D7-EF14-4305-9C38-373E7E5514B3}"/>
              </a:ext>
            </a:extLst>
          </p:cNvPr>
          <p:cNvSpPr/>
          <p:nvPr/>
        </p:nvSpPr>
        <p:spPr>
          <a:xfrm>
            <a:off x="3899756" y="130476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9A53187-EDA4-4573-AD1B-9392F72B74B5}"/>
              </a:ext>
            </a:extLst>
          </p:cNvPr>
          <p:cNvSpPr/>
          <p:nvPr/>
        </p:nvSpPr>
        <p:spPr>
          <a:xfrm>
            <a:off x="4619844" y="159280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183252-4C1B-488D-A263-3272885D37D9}"/>
              </a:ext>
            </a:extLst>
          </p:cNvPr>
          <p:cNvSpPr/>
          <p:nvPr/>
        </p:nvSpPr>
        <p:spPr>
          <a:xfrm>
            <a:off x="5339916" y="2159859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6F92F9-CDDE-4902-8294-645AE8C9FCE3}"/>
              </a:ext>
            </a:extLst>
          </p:cNvPr>
          <p:cNvSpPr/>
          <p:nvPr/>
        </p:nvSpPr>
        <p:spPr>
          <a:xfrm>
            <a:off x="3647728" y="123276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C8C8B7E-1AE9-46C7-B513-5F1A35C2437C}"/>
              </a:ext>
            </a:extLst>
          </p:cNvPr>
          <p:cNvSpPr/>
          <p:nvPr/>
        </p:nvSpPr>
        <p:spPr>
          <a:xfrm>
            <a:off x="5123892" y="195284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FAF6141-75E8-4141-B01F-B416B0073619}"/>
              </a:ext>
            </a:extLst>
          </p:cNvPr>
          <p:cNvSpPr/>
          <p:nvPr/>
        </p:nvSpPr>
        <p:spPr>
          <a:xfrm>
            <a:off x="5699956" y="2680673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657879-9CB9-430B-8EE5-F13B15626137}"/>
              </a:ext>
            </a:extLst>
          </p:cNvPr>
          <p:cNvSpPr/>
          <p:nvPr/>
        </p:nvSpPr>
        <p:spPr>
          <a:xfrm>
            <a:off x="5888978" y="3393000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397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478623" y="1901261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选取二级和三级装置的数据处理表达式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321379" y="222052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选用不同装置下的数据处理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C1915-EE5C-4552-9A3D-5874D235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0" y="2470536"/>
            <a:ext cx="8053348" cy="39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DCFF9B-A26D-4960-A44F-7F366FBE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01" y="4630719"/>
            <a:ext cx="8024719" cy="5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二级装置下的电阻值处理结果（前方）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D5788-7BF4-4E98-AB5E-5D9986EB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5" y="1641729"/>
            <a:ext cx="10298694" cy="50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二级装置下的电阻值处理结果（后方）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E6635-15B5-4E5B-842E-ACA57485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4" y="1575936"/>
            <a:ext cx="8855242" cy="50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不同装置比较下电阻值处理结果（前方）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A386D-F725-4434-A02E-CC403692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" y="1653791"/>
            <a:ext cx="10675301" cy="5204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2E0664-BEDB-4ECE-B053-BC30B6AD2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6" y="492250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CB54F-3738-40C0-8A00-DBAA7AFA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" y="1152133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不同装置比较下电阻值处理结果（后方）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BDA158-1729-46EC-A31A-D7E6E5FC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73" y="4152301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120966" y="1952656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计算每一供电电极在每一记录点处不同测量电极 </a:t>
              </a:r>
              <a:r>
                <a:rPr lang="en-US" altLang="zh-CN" sz="2000" dirty="0"/>
                <a:t>MN </a:t>
              </a:r>
              <a:r>
                <a:rPr lang="zh-CN" altLang="en-US" sz="2000" dirty="0"/>
                <a:t>下的视电阻率值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338543" y="3894356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968034" y="22084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84D086-1086-4CFF-B4BA-7AD52DA2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6" y="2011901"/>
            <a:ext cx="8517783" cy="2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DD846F-B7D0-4A46-B2E7-D41AB92B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2" y="1139394"/>
            <a:ext cx="11267356" cy="5492836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垂直叠加分析结果比较（前方）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F68B1-D59F-4C90-AC32-D1D33BA3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51847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tailEnd type="triangl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18113</TotalTime>
  <Words>646</Words>
  <Application>Microsoft Office PowerPoint</Application>
  <PresentationFormat>宽屏</PresentationFormat>
  <Paragraphs>241</Paragraphs>
  <Slides>24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等线</vt:lpstr>
      <vt:lpstr>等线 Light</vt:lpstr>
      <vt:lpstr>方正清刻本悦宋简体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Krypton</dc:creator>
  <cp:lastModifiedBy>Kong Rui</cp:lastModifiedBy>
  <cp:revision>148</cp:revision>
  <dcterms:created xsi:type="dcterms:W3CDTF">2021-12-17T09:22:41Z</dcterms:created>
  <dcterms:modified xsi:type="dcterms:W3CDTF">2024-01-09T13:21:34Z</dcterms:modified>
</cp:coreProperties>
</file>